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673" r:id="rId3"/>
    <p:sldMasterId id="2147483660" r:id="rId4"/>
  </p:sldMasterIdLst>
  <p:notesMasterIdLst>
    <p:notesMasterId r:id="rId57"/>
  </p:notesMasterIdLst>
  <p:handoutMasterIdLst>
    <p:handoutMasterId r:id="rId58"/>
  </p:handoutMasterIdLst>
  <p:sldIdLst>
    <p:sldId id="256" r:id="rId5"/>
    <p:sldId id="264" r:id="rId6"/>
    <p:sldId id="336" r:id="rId7"/>
    <p:sldId id="338" r:id="rId8"/>
    <p:sldId id="259" r:id="rId9"/>
    <p:sldId id="258" r:id="rId10"/>
    <p:sldId id="261" r:id="rId11"/>
    <p:sldId id="263" r:id="rId12"/>
    <p:sldId id="265" r:id="rId13"/>
    <p:sldId id="267" r:id="rId14"/>
    <p:sldId id="269" r:id="rId15"/>
    <p:sldId id="270" r:id="rId16"/>
    <p:sldId id="272" r:id="rId17"/>
    <p:sldId id="273" r:id="rId18"/>
    <p:sldId id="275" r:id="rId19"/>
    <p:sldId id="277" r:id="rId20"/>
    <p:sldId id="278" r:id="rId21"/>
    <p:sldId id="280" r:id="rId22"/>
    <p:sldId id="285" r:id="rId23"/>
    <p:sldId id="282" r:id="rId24"/>
    <p:sldId id="284" r:id="rId25"/>
    <p:sldId id="287" r:id="rId26"/>
    <p:sldId id="288" r:id="rId27"/>
    <p:sldId id="290" r:id="rId28"/>
    <p:sldId id="292" r:id="rId29"/>
    <p:sldId id="294" r:id="rId30"/>
    <p:sldId id="295" r:id="rId31"/>
    <p:sldId id="297" r:id="rId32"/>
    <p:sldId id="298" r:id="rId33"/>
    <p:sldId id="300" r:id="rId34"/>
    <p:sldId id="302" r:id="rId35"/>
    <p:sldId id="303" r:id="rId36"/>
    <p:sldId id="304" r:id="rId37"/>
    <p:sldId id="306" r:id="rId38"/>
    <p:sldId id="309" r:id="rId39"/>
    <p:sldId id="311" r:id="rId40"/>
    <p:sldId id="313" r:id="rId41"/>
    <p:sldId id="314" r:id="rId42"/>
    <p:sldId id="316" r:id="rId43"/>
    <p:sldId id="318" r:id="rId44"/>
    <p:sldId id="319" r:id="rId45"/>
    <p:sldId id="321" r:id="rId46"/>
    <p:sldId id="323" r:id="rId47"/>
    <p:sldId id="325" r:id="rId48"/>
    <p:sldId id="327" r:id="rId49"/>
    <p:sldId id="328" r:id="rId50"/>
    <p:sldId id="330" r:id="rId51"/>
    <p:sldId id="332" r:id="rId52"/>
    <p:sldId id="334" r:id="rId53"/>
    <p:sldId id="339" r:id="rId54"/>
    <p:sldId id="340" r:id="rId55"/>
    <p:sldId id="341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4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 autoAdjust="0"/>
  </p:normalViewPr>
  <p:slideViewPr>
    <p:cSldViewPr snapToGrid="0">
      <p:cViewPr varScale="1">
        <p:scale>
          <a:sx n="79" d="100"/>
          <a:sy n="79" d="100"/>
        </p:scale>
        <p:origin x="773" y="77"/>
      </p:cViewPr>
      <p:guideLst>
        <p:guide orient="horz" pos="1003"/>
        <p:guide pos="4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EF124A-DA65-6190-7D1B-00A027249D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F3177-3486-7521-4E91-B2EFF0555A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F1718-EBC1-496A-8E4A-FB493243EA0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0490-5319-D336-1CA3-B010CC70DF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0D01-73C2-278F-83D5-342469B223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32468-0AB1-4661-A9A7-EADFE9A84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0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25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CEAD-02EE-19F0-85CE-FCD01A1B5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70EA6-9D2F-1998-B782-0C32F16D6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71D45-4C10-5D51-7696-5DAD874C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853F-D158-3162-1569-ED842038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53798-E057-5ED9-AB91-C828BA9C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018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30B7-5BF4-0E1B-CAAC-586A7DA0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4D89-4B62-1BF1-1E3D-8DA22159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035B-DA36-6770-3A1B-5BB42630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3BC75-272C-90A6-64B0-77C5DEA6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FC9A1-1FB6-6485-5948-BE9E0ED0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5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8A6A-A2DC-AE5D-CFC9-8B68C20B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64F83-9167-AA0A-4BCF-8F582402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F805-9078-F872-59CF-111A493C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17648-5D35-5FE8-36F9-33E0EB6E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B5CA4-3B01-6D73-3239-2C64ED91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058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11F-400B-159B-5E0D-0501BD65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A3C9-B442-2FB1-D0C9-7734F851E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6A08E-B01B-4FA0-D0E5-C0D4ACEE2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0A317-E1B5-4668-AE98-1CC3FC54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7A9A6-94E3-C1DE-70AA-5414C523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AC361-F749-A69C-EF88-957A6BF8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33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AB6A-E479-3A08-180E-8923AFA6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44E5C-6447-10B7-5A2F-D40AD0DD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D2523-C267-6837-5880-119C331E3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36018-00D8-FCDD-2663-7BE11832C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3FE0-B8D7-176D-6613-846ABD1EE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9501C-8F9A-1F99-C689-A8A537C1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6FE024-F21D-E83B-D822-882EF977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3AED7-F5EC-E1FA-4B2D-B2BF892F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07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F12F-F8B3-BA89-D562-0E657FCC5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D9EDD-E821-3626-BEEB-248B065A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EC883-D38B-3B97-FB32-047CE940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BBE70-6DC6-BF40-F292-A0EF7E06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654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9219-F7BF-DF5A-8CE7-B29E75A1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1EECB-E0C3-C5DB-17AD-4BDDFD70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5408F-7507-EE5D-4A6E-3B64649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814F9-E65A-CBB4-E8B6-2A51B2C5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31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C54EC-5A00-80B7-F8D2-FE51A085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BD8E1-E7AB-BA2F-184F-11226263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5D1B6-D843-F4D8-772F-A170FC64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40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B77-C777-C0AC-1903-30F0901E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819D2-0D2A-FCCF-F933-476DB471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B4B8C-16E5-93C6-B9A4-ABC6642CB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64E02-1BF4-0005-5ED5-642B5288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46772-96FB-DF32-9B8B-D42B5745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1322-E7F3-1239-6E1B-61855A71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715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9741-B5AF-C6BE-3A35-2265770A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D7E12-2C61-6031-6FF4-2044AE3F7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C7CAB-8E16-49E5-6D58-8DE42A34E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02107-D7E2-6F9F-38C5-D3EA1B3C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9126E-8530-1432-BAF2-0D69135B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7872D-5EAD-4312-9239-1C53E261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534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F1C1-1883-6F29-614A-F4937A76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9A763-449F-8E03-7A47-81999C528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4A9B-E860-ED66-1F87-FF95D1F2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D7C2F-AFE3-0DA2-0286-75F54A8C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DDE04-44B1-A5D1-869D-54A2F5F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260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4FB6E-5F6D-9DDD-3EDF-1A9113EF0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88CE8-3843-43E6-AC57-02B41E711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1052-B418-47D2-AEDC-5A6C29AC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946F9-BDDE-EC4D-A50C-34F4235D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8162-CA3A-9F81-86B8-B6E48E1F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79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C9C6-C60D-B310-6876-34007A7B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65D10-F1C5-A4B8-3AF1-93A6C4EC2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72AB0-2672-944D-E6CA-8D185523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3BAA-0487-DA53-0ABB-4E86A9A3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D1A6-DB6F-449A-389C-E4BA799D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70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FE2-0C57-FD98-5E96-59100C8C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B57A8-359C-B41A-B78A-EB2EC149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FCFB3-AA87-7D20-6703-5DDE9B17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9B26-2E43-A0AA-A09D-6E7CD8CA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BD0F3-AA54-A89E-0FF1-56C6D2B0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324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0634-65C0-0780-5DC4-9508D7F2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83C4A-4AF3-45F5-AFB4-15F1D8555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809BB-6942-62DE-D235-BFBFD096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A833B-EF64-BBEC-6454-8C701031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2D66-E535-DCA5-F724-BEA96D3B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523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E5DB-A4C7-657A-8E50-C7B89038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9F30-E06E-73FD-DD81-AC42059F2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62CC-D670-0112-3E51-69707917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A8820-B924-B51D-8804-1637B182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6BEAF-E91A-29D7-8185-D67CE393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4AAA4-5F2B-72FB-5EB8-CD96C346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587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120F-07D5-E852-CDED-C710F3A9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5EA2A-3FF0-FA36-B273-CF88C661B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E6CFE-DFDE-1112-1008-1FDCA44F7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84CDD-1A94-1C3A-B3A5-CFB26FDBE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8421B5-17C2-518B-17C2-75899AACA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7B937-7191-90E7-65EF-EB46E9D3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8D450-B757-9740-58F2-8C530249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66B87-32B2-9A11-F3DE-242CB35B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77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C169-20A8-5EED-1329-EAB7DE8F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4D02F-CF51-532E-85A5-F4FB7BCF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97E76-6B11-D0EF-13DF-FDBF355C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B717E-EB63-CCD4-4A54-A56F47AB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226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D49D8-B638-F64F-906D-E2B287A7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8135B-08A3-E7FC-50FE-EE8AA445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D82CB-C80F-C47C-6ADD-8788404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706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9A94-4A25-5FFE-CAAD-92FDAA3E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3E27-1E18-2428-6E67-30F049A4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4B701-A7C1-E5A3-DCB3-E21CF9E5A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EC868-BBD7-E93F-4872-F6BB6D09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55284-2ED1-FC0D-F585-4FA5627C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09A4E-1D20-5FA4-2942-47C1915F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878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18C9-1E4D-5252-E39E-750A853F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E7733-3074-5F83-F639-8EFB8074A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3C45E-BB16-6035-45F3-0623E3E7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E672D-7CD4-F99F-DC0F-CF8699D2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87CFC-4687-BF55-F146-3486223B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EBF6-A14A-A16D-31D9-3FFB343C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04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6767-B041-7CB6-E685-7C6A9D3D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F9B16-5174-C3B7-7F0D-8E0E97BE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04F1-203D-62C9-D8E4-A2AD9969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7B990-00D5-92BE-0992-024C890C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C683-8695-83E6-E7CB-688F1109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5656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DE587-3F6D-5743-9E0E-8EF7E9E5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48BC1-366B-F602-B6EC-8B70B93B9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FC24-D470-F25C-1A2B-09CF9813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2D79-884F-5295-E047-50FF7502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059F-771B-8D00-8349-F66C4001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38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6B37-5EBE-F58F-67A9-FE7CBA47B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3C459-DFA2-086B-5E91-ABCC996FC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FDAD9-AA6C-CF7A-CE5B-E24F4B80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A9361-7C6F-A9AB-675A-A6CAA942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9C75-81C7-004A-0571-9D077B42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296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8311-21C6-9BBE-F17B-A7E30DFF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2D331-3B0E-12D8-7567-B62528F14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52600-E29A-2A32-32A4-8BEEE9C2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79C-16D0-BC3F-BEE4-1B29A3B9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EDFF5-AA47-4F4F-C65F-8A99A1A0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306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773C-9163-3F33-C4E0-A3D0D72F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8D342-973F-8867-16E6-4D38185B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CB587-6AD9-7057-2E9D-195AF639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6AC18-0F08-91AD-1AE7-304DA4FD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B86D6-9906-8FE9-A27D-59CCAAB3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095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D98C-B3BD-F971-B89E-1C5C2FCB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37AF-EFDE-5083-D2B2-15F1E6009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D79B8-FD75-0C6C-E862-E4CCE496D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457C3-2C8B-B963-FED4-AC66F2FB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C3636-5663-6576-1B57-28FFADD5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62193-F86C-DCC1-C667-308DE10C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55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19F5-5928-FD06-15DF-D1233C4C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5A69A-4922-02FF-A763-C87068F0A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7C1ED-C954-8C66-3050-9EFC052B7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60AFF-7A27-B1BA-4333-DC217C596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724C0-5958-B3D2-2795-67E18849D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86A55-0C1F-08FD-AD12-38453506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9C522-2CD5-B4D2-5678-5595F801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97182-B7D2-13F2-9748-FACD2B6B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985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8C25-5761-45E7-BAE7-AA35ACDB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12126-C52D-A176-D3C9-9EC93503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D4974-3E0E-ECD3-ECF7-6CF8C86D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4C2C3-DC9D-119A-923E-11FDF181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172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D9504-5E7C-D501-C487-1CC96D9A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0B325-9C39-1DED-AF32-632AA1D6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8C8A-2DBA-BDAD-32D7-0300645B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3487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26D3-6BB8-BCFB-E457-E75707B3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5155-91A0-DED3-4F5C-FE813820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55633-9BA7-8342-8030-18EFC8A2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FFB81-411F-AF66-EDAE-0E25C594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7079D-3151-FD3B-A78D-4F20C151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E4C2-05CD-32E0-96BC-FB104D6D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836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30-0BB9-BF8A-B9F8-F9070075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880ED-6267-1AC6-A5EC-D1647612A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F4185-8561-D488-35EA-763877B4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1F975-D473-1945-CA82-5684794F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542CB-875C-0593-56A3-EE936BD6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01F41-06FF-544A-6F6A-75568C2A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6468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02BB-397E-28A2-5339-2CB3AB0E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7B3C0-216B-23B3-8725-91BE1354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B4378-F959-7580-87E1-0D011DDF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6A75E-5BED-A570-ECCA-D7D82E23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146C6-332E-9BF7-CB55-BDECACBC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54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77D32-DA17-C365-6CD6-5B3156A3C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E74B4-EB4D-FE6D-1EC0-973E0BD38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2D4F-969D-076C-3F1F-88F07683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15362-40B8-7878-24AD-4ABCC5CC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ED54-3E85-0636-36EB-05D4FA5E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41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858EF-A1F5-F55D-DCB5-758652A2C0E5}"/>
              </a:ext>
            </a:extLst>
          </p:cNvPr>
          <p:cNvSpPr txBox="1"/>
          <p:nvPr userDrawn="1"/>
        </p:nvSpPr>
        <p:spPr>
          <a:xfrm>
            <a:off x="7998691" y="494145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93734-CF00-B81B-F52E-4B4C6EA9138B}"/>
              </a:ext>
            </a:extLst>
          </p:cNvPr>
          <p:cNvSpPr txBox="1"/>
          <p:nvPr userDrawn="1"/>
        </p:nvSpPr>
        <p:spPr>
          <a:xfrm>
            <a:off x="7881498" y="2301011"/>
            <a:ext cx="101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Results:</a:t>
            </a:r>
            <a:endParaRPr lang="ru-RU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EEEFC-6C9D-8D7E-1D40-E90C49051AF8}"/>
              </a:ext>
            </a:extLst>
          </p:cNvPr>
          <p:cNvSpPr txBox="1"/>
          <p:nvPr userDrawn="1"/>
        </p:nvSpPr>
        <p:spPr>
          <a:xfrm>
            <a:off x="7881498" y="4566471"/>
            <a:ext cx="1402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Comments:</a:t>
            </a:r>
            <a:endParaRPr lang="ru-RU" sz="2000" b="1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4492421-7BCD-0A41-931C-F32735136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691" y="2701121"/>
            <a:ext cx="3995513" cy="176088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F1BBD2AC-554A-141C-468D-34A2F51E7A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8691" y="4960419"/>
            <a:ext cx="3995513" cy="176088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6CC66-D809-4BAA-50B3-ED40E846C215}"/>
              </a:ext>
            </a:extLst>
          </p:cNvPr>
          <p:cNvSpPr txBox="1"/>
          <p:nvPr userDrawn="1"/>
        </p:nvSpPr>
        <p:spPr>
          <a:xfrm>
            <a:off x="8124801" y="75738"/>
            <a:ext cx="15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Adrian’s plots: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94D9-4D98-3CA3-BE7B-92259635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9C01F-208C-A5A6-4B57-395F5CF5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1BCC-7D84-1F42-3520-2D15EE5D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073AB-CB08-B5A9-3C58-23C0571A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FB572-EBD4-9341-EDA2-7F4C84D65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6763" y="3325813"/>
            <a:ext cx="914400" cy="9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03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49943-4AAB-6646-DFD9-D4AE78D3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EAA4F-907E-94AC-B236-52C91F82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B605-E95B-11DA-3ED4-3FFCA7CF3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8A4C-FEC7-4A07-A6BE-053D10F4AB48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0BBC9-AA41-36A4-F97D-88A1EFB9A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3B55A-AD87-D251-3646-C7B8E1AAE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49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7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AD097-0212-2E86-B340-6FED509A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97F5D-5AA6-94E7-3958-F509055C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D2F2-0AAA-81BD-DF72-3E3BCCAA4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20678-CEBE-4304-A2F8-12858EDF9A5A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DA016-D33A-1241-8E81-447411697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12C3-BF83-2DD3-7EDA-D994D134C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29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B80C8-4863-DCA9-DEF5-7D7A71B9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CA0D-9BD5-5011-0903-8EF7CF71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810C4-2CC5-4F5D-5228-D8DF95D53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F207C-DFF5-4777-8003-FD1C5C869870}" type="datetimeFigureOut">
              <a:rPr lang="ru-RU" smtClean="0"/>
              <a:t>12.12.2023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07FE-A810-0124-C4CB-12A813B7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F6FB9-FB06-A70F-D807-9DA4E3D46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8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2.emf"/><Relationship Id="rId7" Type="http://schemas.openxmlformats.org/officeDocument/2006/relationships/image" Target="../media/image44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50.wmf"/><Relationship Id="rId7" Type="http://schemas.openxmlformats.org/officeDocument/2006/relationships/image" Target="../media/image52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7" Type="http://schemas.openxmlformats.org/officeDocument/2006/relationships/image" Target="../media/image60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7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7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92.wmf"/><Relationship Id="rId7" Type="http://schemas.openxmlformats.org/officeDocument/2006/relationships/image" Target="../media/image94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9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9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12" Type="http://schemas.openxmlformats.org/officeDocument/2006/relationships/image" Target="../media/image105.jpe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104.jpeg"/><Relationship Id="rId5" Type="http://schemas.openxmlformats.org/officeDocument/2006/relationships/image" Target="../media/image84.jpeg"/><Relationship Id="rId10" Type="http://schemas.openxmlformats.org/officeDocument/2006/relationships/image" Target="../media/image103.jpeg"/><Relationship Id="rId4" Type="http://schemas.openxmlformats.org/officeDocument/2006/relationships/image" Target="../media/image83.jpeg"/><Relationship Id="rId9" Type="http://schemas.openxmlformats.org/officeDocument/2006/relationships/image" Target="../media/image10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0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1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124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12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7" Type="http://schemas.openxmlformats.org/officeDocument/2006/relationships/image" Target="../media/image134.w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8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image" Target="../media/image135.wmf"/><Relationship Id="rId7" Type="http://schemas.openxmlformats.org/officeDocument/2006/relationships/image" Target="../media/image137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39.wmf"/><Relationship Id="rId5" Type="http://schemas.openxmlformats.org/officeDocument/2006/relationships/image" Target="../media/image136.wmf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3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image" Target="../media/image140.wmf"/><Relationship Id="rId7" Type="http://schemas.openxmlformats.org/officeDocument/2006/relationships/image" Target="../media/image142.wmf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44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4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7" Type="http://schemas.openxmlformats.org/officeDocument/2006/relationships/image" Target="../media/image147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10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image" Target="../media/image148.wmf"/><Relationship Id="rId7" Type="http://schemas.openxmlformats.org/officeDocument/2006/relationships/image" Target="../media/image150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52.wmf"/><Relationship Id="rId5" Type="http://schemas.openxmlformats.org/officeDocument/2006/relationships/image" Target="../media/image149.w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5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7" Type="http://schemas.openxmlformats.org/officeDocument/2006/relationships/image" Target="../media/image158.jpeg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image" Target="../media/image159.wmf"/><Relationship Id="rId7" Type="http://schemas.openxmlformats.org/officeDocument/2006/relationships/image" Target="../media/image161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63.wmf"/><Relationship Id="rId5" Type="http://schemas.openxmlformats.org/officeDocument/2006/relationships/image" Target="../media/image160.w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6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image" Target="../media/image164.wmf"/><Relationship Id="rId7" Type="http://schemas.openxmlformats.org/officeDocument/2006/relationships/image" Target="../media/image166.wmf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68.wmf"/><Relationship Id="rId5" Type="http://schemas.openxmlformats.org/officeDocument/2006/relationships/image" Target="../media/image165.wmf"/><Relationship Id="rId10" Type="http://schemas.openxmlformats.org/officeDocument/2006/relationships/oleObject" Target="../embeddings/oleObject118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6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54.jpeg"/><Relationship Id="rId7" Type="http://schemas.openxmlformats.org/officeDocument/2006/relationships/image" Target="../media/image158.jpeg"/><Relationship Id="rId12" Type="http://schemas.openxmlformats.org/officeDocument/2006/relationships/image" Target="../media/image174.jpeg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11" Type="http://schemas.openxmlformats.org/officeDocument/2006/relationships/image" Target="../media/image173.jpeg"/><Relationship Id="rId5" Type="http://schemas.openxmlformats.org/officeDocument/2006/relationships/image" Target="../media/image156.jpeg"/><Relationship Id="rId10" Type="http://schemas.openxmlformats.org/officeDocument/2006/relationships/image" Target="../media/image172.jpeg"/><Relationship Id="rId4" Type="http://schemas.openxmlformats.org/officeDocument/2006/relationships/image" Target="../media/image155.jpeg"/><Relationship Id="rId9" Type="http://schemas.openxmlformats.org/officeDocument/2006/relationships/image" Target="../media/image17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7" Type="http://schemas.openxmlformats.org/officeDocument/2006/relationships/image" Target="../media/image177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12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78.wmf"/><Relationship Id="rId7" Type="http://schemas.openxmlformats.org/officeDocument/2006/relationships/image" Target="../media/image180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8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183.wmf"/><Relationship Id="rId7" Type="http://schemas.openxmlformats.org/officeDocument/2006/relationships/image" Target="../media/image185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187.wmf"/><Relationship Id="rId5" Type="http://schemas.openxmlformats.org/officeDocument/2006/relationships/image" Target="../media/image184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8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188.wmf"/><Relationship Id="rId7" Type="http://schemas.openxmlformats.org/officeDocument/2006/relationships/image" Target="../media/image190.w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92.wmf"/><Relationship Id="rId5" Type="http://schemas.openxmlformats.org/officeDocument/2006/relationships/image" Target="../media/image189.w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19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98.wmf"/><Relationship Id="rId7" Type="http://schemas.openxmlformats.org/officeDocument/2006/relationships/image" Target="../media/image200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202.wmf"/><Relationship Id="rId5" Type="http://schemas.openxmlformats.org/officeDocument/2006/relationships/image" Target="../media/image199.w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20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image" Target="../media/image203.wmf"/><Relationship Id="rId7" Type="http://schemas.openxmlformats.org/officeDocument/2006/relationships/image" Target="../media/image205.wmf"/><Relationship Id="rId2" Type="http://schemas.openxmlformats.org/officeDocument/2006/relationships/oleObject" Target="../embeddings/oleObject14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207.wmf"/><Relationship Id="rId5" Type="http://schemas.openxmlformats.org/officeDocument/2006/relationships/image" Target="../media/image204.w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0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3" Type="http://schemas.openxmlformats.org/officeDocument/2006/relationships/image" Target="../media/image208.wmf"/><Relationship Id="rId7" Type="http://schemas.openxmlformats.org/officeDocument/2006/relationships/image" Target="../media/image210.wmf"/><Relationship Id="rId2" Type="http://schemas.openxmlformats.org/officeDocument/2006/relationships/oleObject" Target="../embeddings/oleObject1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9.bin"/><Relationship Id="rId11" Type="http://schemas.openxmlformats.org/officeDocument/2006/relationships/image" Target="../media/image212.wmf"/><Relationship Id="rId5" Type="http://schemas.openxmlformats.org/officeDocument/2006/relationships/image" Target="../media/image209.wmf"/><Relationship Id="rId10" Type="http://schemas.openxmlformats.org/officeDocument/2006/relationships/oleObject" Target="../embeddings/oleObject151.bin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21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.bin"/><Relationship Id="rId3" Type="http://schemas.openxmlformats.org/officeDocument/2006/relationships/image" Target="../media/image213.wmf"/><Relationship Id="rId7" Type="http://schemas.openxmlformats.org/officeDocument/2006/relationships/image" Target="../media/image215.wmf"/><Relationship Id="rId2" Type="http://schemas.openxmlformats.org/officeDocument/2006/relationships/oleObject" Target="../embeddings/oleObject15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4.bin"/><Relationship Id="rId11" Type="http://schemas.openxmlformats.org/officeDocument/2006/relationships/image" Target="../media/image217.wmf"/><Relationship Id="rId5" Type="http://schemas.openxmlformats.org/officeDocument/2006/relationships/image" Target="../media/image214.wmf"/><Relationship Id="rId10" Type="http://schemas.openxmlformats.org/officeDocument/2006/relationships/oleObject" Target="../embeddings/oleObject156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21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doi.org/10.1063/1.4953809" TargetMode="Externa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21/nn2024557" TargetMode="Externa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s://doi.org/10.1038/nnano.2010.279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822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 on Electrical </a:t>
            </a:r>
            <a:r>
              <a:rPr lang="en-US" dirty="0" err="1"/>
              <a:t>Characterisation</a:t>
            </a:r>
            <a:r>
              <a:rPr lang="en-US" dirty="0"/>
              <a:t> of 1-layer MoS2 thin film transistors as prospective X-ray detectors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The transistors were fabricated by Adrian Tamayo at the University of Strasbourg. The electrical characterization was performed by Mikhail Bandurist in collaboration with Ilaria Fratelli and professor Laura </a:t>
            </a:r>
            <a:r>
              <a:rPr lang="en-US" dirty="0" err="1"/>
              <a:t>Basiricò</a:t>
            </a:r>
            <a:r>
              <a:rPr lang="en-US" dirty="0"/>
              <a:t> at the University of Bologna.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Sample1_device5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1ED04C-A1B8-A74F-99B3-D1AFD795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901B01-3FDC-CBCC-21A0-7E72369EBD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possibly, bad connection was present.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206072"/>
              </p:ext>
            </p:extLst>
          </p:nvPr>
        </p:nvGraphicFramePr>
        <p:xfrm>
          <a:off x="361469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97E27E0-044B-1E58-F19A-9DD433A5F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469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775803"/>
              </p:ext>
            </p:extLst>
          </p:nvPr>
        </p:nvGraphicFramePr>
        <p:xfrm>
          <a:off x="-21743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0F9D9A5-32FA-8BEE-B48B-2571005D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743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755076-DA62-1967-F591-4434847C5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01822"/>
              </p:ext>
            </p:extLst>
          </p:nvPr>
        </p:nvGraphicFramePr>
        <p:xfrm>
          <a:off x="-20970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58D042-F011-74C7-A39E-7075978E3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970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5915356-C781-73FB-34BC-BB100B3CB3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231863"/>
              </p:ext>
            </p:extLst>
          </p:nvPr>
        </p:nvGraphicFramePr>
        <p:xfrm>
          <a:off x="361469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28D429-CB7D-9581-59C7-FD3613EA6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469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313F184-7192-13EC-2BDD-08DD7A465160}"/>
              </a:ext>
            </a:extLst>
          </p:cNvPr>
          <p:cNvGrpSpPr/>
          <p:nvPr/>
        </p:nvGrpSpPr>
        <p:grpSpPr>
          <a:xfrm>
            <a:off x="7614626" y="291914"/>
            <a:ext cx="2822857" cy="2160000"/>
            <a:chOff x="405832" y="4770289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091CCF4B-4625-9E08-41DB-1CA99F0E3A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2052963"/>
                </p:ext>
              </p:extLst>
            </p:nvPr>
          </p:nvGraphicFramePr>
          <p:xfrm>
            <a:off x="405832" y="4770289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D840BD2F-E40A-D1A1-8A29-593137492E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5832" y="4770289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7C768-1499-5E19-89F1-38D06042392F}"/>
                </a:ext>
              </a:extLst>
            </p:cNvPr>
            <p:cNvSpPr txBox="1"/>
            <p:nvPr/>
          </p:nvSpPr>
          <p:spPr>
            <a:xfrm>
              <a:off x="1181238" y="49875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824217-F32C-399C-DCE1-BAA2163E0EBA}"/>
              </a:ext>
            </a:extLst>
          </p:cNvPr>
          <p:cNvGrpSpPr/>
          <p:nvPr/>
        </p:nvGrpSpPr>
        <p:grpSpPr>
          <a:xfrm>
            <a:off x="838200" y="1825625"/>
            <a:ext cx="4319905" cy="4319905"/>
            <a:chOff x="6942334" y="2401671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334AAC-CE54-3570-6704-ECB31465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334" y="2401671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7E9B20-89AA-02DB-FFDA-C92420FF6FFE}"/>
                </a:ext>
              </a:extLst>
            </p:cNvPr>
            <p:cNvSpPr/>
            <p:nvPr/>
          </p:nvSpPr>
          <p:spPr>
            <a:xfrm>
              <a:off x="10177273" y="489826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B2DB0F-ADB3-AE29-8757-8BA180662FED}"/>
                </a:ext>
              </a:extLst>
            </p:cNvPr>
            <p:cNvSpPr/>
            <p:nvPr/>
          </p:nvSpPr>
          <p:spPr>
            <a:xfrm>
              <a:off x="8119167" y="414481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45390E-CEF4-924A-72A7-FB43CAE6AF1E}"/>
                </a:ext>
              </a:extLst>
            </p:cNvPr>
            <p:cNvSpPr/>
            <p:nvPr/>
          </p:nvSpPr>
          <p:spPr>
            <a:xfrm>
              <a:off x="9716541" y="376962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8FF5D4-AAAC-5A3E-9C70-BDAFFC2DFAF9}"/>
                </a:ext>
              </a:extLst>
            </p:cNvPr>
            <p:cNvSpPr/>
            <p:nvPr/>
          </p:nvSpPr>
          <p:spPr>
            <a:xfrm>
              <a:off x="9655116" y="315490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DDF21A-A2C2-209A-13BB-40B72F7D7585}"/>
                </a:ext>
              </a:extLst>
            </p:cNvPr>
            <p:cNvSpPr txBox="1"/>
            <p:nvPr/>
          </p:nvSpPr>
          <p:spPr>
            <a:xfrm>
              <a:off x="9281262" y="468049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6760D-28E6-3E68-CDCB-21F99A4BDDA5}"/>
                </a:ext>
              </a:extLst>
            </p:cNvPr>
            <p:cNvSpPr txBox="1"/>
            <p:nvPr/>
          </p:nvSpPr>
          <p:spPr>
            <a:xfrm>
              <a:off x="8172459" y="383545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435E47-C1AD-1563-9417-20BC6F91D591}"/>
                </a:ext>
              </a:extLst>
            </p:cNvPr>
            <p:cNvSpPr txBox="1"/>
            <p:nvPr/>
          </p:nvSpPr>
          <p:spPr>
            <a:xfrm>
              <a:off x="9011024" y="347917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23DCE1-0739-EDDF-7106-088709649CE6}"/>
                </a:ext>
              </a:extLst>
            </p:cNvPr>
            <p:cNvSpPr txBox="1"/>
            <p:nvPr/>
          </p:nvSpPr>
          <p:spPr>
            <a:xfrm>
              <a:off x="9745116" y="284712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0DB03F-70C4-6ADD-21D7-1E832E778D09}"/>
              </a:ext>
            </a:extLst>
          </p:cNvPr>
          <p:cNvGrpSpPr/>
          <p:nvPr/>
        </p:nvGrpSpPr>
        <p:grpSpPr>
          <a:xfrm>
            <a:off x="6096000" y="1825625"/>
            <a:ext cx="4874901" cy="3692625"/>
            <a:chOff x="1299231" y="1063209"/>
            <a:chExt cx="4874901" cy="36926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0D377-2D96-12E0-7BB4-5A73BB3A4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209"/>
              <a:ext cx="240000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A5F89-7AF6-9614-5ECD-67A801F60387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8CFFE4-D826-FB56-59E3-ED7DD5A4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9" y="1063316"/>
              <a:ext cx="2400000" cy="180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A27133-DDA8-7A19-9A06-6C6DA1270184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C00E68-92A5-4474-A92D-D77A067F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2955834"/>
              <a:ext cx="2400000" cy="18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6A0567-C001-0ADF-364C-993DF9C889B0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E5E38E-0A3E-42EA-A565-FD762D6C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4132" y="2939827"/>
              <a:ext cx="24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2DD7A6-A5BF-280D-52FC-123EBFF68993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Sample4_device1</a:t>
            </a:r>
            <a:endParaRPr lang="ru-RU" sz="2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5824D-2520-5478-DF38-F0A862C13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11.30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2.85±0.04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-43.0±0.6</a:t>
            </a:r>
            <a:r>
              <a:rPr lang="en-US" dirty="0"/>
              <a:t> V</a:t>
            </a:r>
          </a:p>
          <a:p>
            <a:r>
              <a:rPr lang="en-US" dirty="0"/>
              <a:t>mu = 0.478±0.012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263653-73FE-0D20-3B66-377F55C6F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comparable to the one sent by Adrian,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24111"/>
              </p:ext>
            </p:extLst>
          </p:nvPr>
        </p:nvGraphicFramePr>
        <p:xfrm>
          <a:off x="36198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1F72214-D8FE-DB38-3E8A-3275AB2F2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98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16643"/>
              </p:ext>
            </p:extLst>
          </p:nvPr>
        </p:nvGraphicFramePr>
        <p:xfrm>
          <a:off x="-22901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6C7EE46-8443-1141-9E3E-59C2C9A34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01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DE04A8-0619-A3DC-3D59-283916428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18787"/>
              </p:ext>
            </p:extLst>
          </p:nvPr>
        </p:nvGraphicFramePr>
        <p:xfrm>
          <a:off x="-229018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61335E1-4E00-D367-6D4E-FA8171C7C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9018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7F23AFA-F9FE-DCF4-CBAF-B3049A28F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32731"/>
              </p:ext>
            </p:extLst>
          </p:nvPr>
        </p:nvGraphicFramePr>
        <p:xfrm>
          <a:off x="3619836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5B3F234-DBFF-7680-2D61-6133059C27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836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D4496C-6AE9-8C89-4FC6-E493B8F16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165407"/>
              </p:ext>
            </p:extLst>
          </p:nvPr>
        </p:nvGraphicFramePr>
        <p:xfrm>
          <a:off x="7612054" y="291914"/>
          <a:ext cx="2822857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C735AC0B-8856-1958-6719-8A7F21F75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12054" y="291914"/>
                        <a:ext cx="2822857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2C3A6-280B-6A86-42AA-F9810377BD51}"/>
              </a:ext>
            </a:extLst>
          </p:cNvPr>
          <p:cNvGrpSpPr/>
          <p:nvPr/>
        </p:nvGrpSpPr>
        <p:grpSpPr>
          <a:xfrm>
            <a:off x="838200" y="1825625"/>
            <a:ext cx="4329707" cy="4319906"/>
            <a:chOff x="6947360" y="2414027"/>
            <a:chExt cx="4329707" cy="43199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B726DD-EEBB-03EA-C6A2-F7D97ECB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2" y="2414028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D666BA-BEF0-AC6A-B766-BCA342A5E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360" y="2414027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A7E596-56DE-E25A-95EE-18929FBF5FE2}"/>
                </a:ext>
              </a:extLst>
            </p:cNvPr>
            <p:cNvSpPr/>
            <p:nvPr/>
          </p:nvSpPr>
          <p:spPr>
            <a:xfrm>
              <a:off x="10011843" y="279216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8F1DF7-726D-B41E-5FE8-FA20E09CAD05}"/>
                </a:ext>
              </a:extLst>
            </p:cNvPr>
            <p:cNvSpPr/>
            <p:nvPr/>
          </p:nvSpPr>
          <p:spPr>
            <a:xfrm>
              <a:off x="9129794" y="405980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8F34A6-5739-2BA6-E292-F1DE8BDCD178}"/>
                </a:ext>
              </a:extLst>
            </p:cNvPr>
            <p:cNvSpPr/>
            <p:nvPr/>
          </p:nvSpPr>
          <p:spPr>
            <a:xfrm>
              <a:off x="9000654" y="482660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55F63-4BC6-8A2F-45CA-9372C9823FC3}"/>
                </a:ext>
              </a:extLst>
            </p:cNvPr>
            <p:cNvSpPr/>
            <p:nvPr/>
          </p:nvSpPr>
          <p:spPr>
            <a:xfrm>
              <a:off x="7600511" y="477138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AA8371-4FA3-0B07-2A57-2AC37BA0074C}"/>
                </a:ext>
              </a:extLst>
            </p:cNvPr>
            <p:cNvSpPr txBox="1"/>
            <p:nvPr/>
          </p:nvSpPr>
          <p:spPr>
            <a:xfrm>
              <a:off x="9115832" y="257438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C95E74-B77E-BA43-7478-9474235496EB}"/>
                </a:ext>
              </a:extLst>
            </p:cNvPr>
            <p:cNvSpPr txBox="1"/>
            <p:nvPr/>
          </p:nvSpPr>
          <p:spPr>
            <a:xfrm>
              <a:off x="9183086" y="375044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FFEEDE-CD0D-F929-204A-47A043BDEE9E}"/>
                </a:ext>
              </a:extLst>
            </p:cNvPr>
            <p:cNvSpPr txBox="1"/>
            <p:nvPr/>
          </p:nvSpPr>
          <p:spPr>
            <a:xfrm>
              <a:off x="8295137" y="453615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5EC0-4223-4E52-3A33-B9F8454BC8FE}"/>
                </a:ext>
              </a:extLst>
            </p:cNvPr>
            <p:cNvSpPr txBox="1"/>
            <p:nvPr/>
          </p:nvSpPr>
          <p:spPr>
            <a:xfrm>
              <a:off x="7633361" y="444455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0BF52-1AC7-400A-169F-72D664FBD553}"/>
              </a:ext>
            </a:extLst>
          </p:cNvPr>
          <p:cNvGrpSpPr/>
          <p:nvPr/>
        </p:nvGrpSpPr>
        <p:grpSpPr>
          <a:xfrm>
            <a:off x="6096000" y="1825624"/>
            <a:ext cx="4859952" cy="3689790"/>
            <a:chOff x="1297828" y="1062540"/>
            <a:chExt cx="4859952" cy="36897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5BEF94-5169-ED39-6DBD-AE42760B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9" y="1063796"/>
              <a:ext cx="2400001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D1FDDEA-A01E-1650-B3D0-7835920E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161" y="2939280"/>
              <a:ext cx="2400001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EBD425-7A96-0271-3BBA-0450BFAE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5D69FF-6C2E-F729-D257-E7C23287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80" y="1062540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2A75AA-A795-F31F-DAA8-AEFE12C2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7828" y="2952330"/>
              <a:ext cx="24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92D720-5A57-FACE-00F9-D2998A03866A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BFE49-709B-6AC6-08F0-D5A352A73AA9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FDA73-F72A-D904-4C86-0BCA33A18FAA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AAD07-2121-693E-070A-10F389EFD070}"/>
                </a:ext>
              </a:extLst>
            </p:cNvPr>
            <p:cNvSpPr txBox="1"/>
            <p:nvPr/>
          </p:nvSpPr>
          <p:spPr>
            <a:xfrm>
              <a:off x="3788829" y="295703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A658D-7DEC-DB08-9960-B3DBBF518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1BCA59-C819-3895-B8CA-9632DDB3E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632545"/>
              </p:ext>
            </p:extLst>
          </p:nvPr>
        </p:nvGraphicFramePr>
        <p:xfrm>
          <a:off x="36167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42D5274-2A86-F4BC-744E-F50F92C12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7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008198"/>
              </p:ext>
            </p:extLst>
          </p:nvPr>
        </p:nvGraphicFramePr>
        <p:xfrm>
          <a:off x="-2256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C82F981-4502-28CE-F3CA-D63E92CFA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56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556676-F0A4-D09A-422B-AFBEA68F3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94226"/>
              </p:ext>
            </p:extLst>
          </p:nvPr>
        </p:nvGraphicFramePr>
        <p:xfrm>
          <a:off x="3616702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986CD6-3ECA-E2EF-3F80-8E19654604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6702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515B603-C2C1-7CC1-23BD-FD206F274E19}"/>
              </a:ext>
            </a:extLst>
          </p:cNvPr>
          <p:cNvGrpSpPr/>
          <p:nvPr/>
        </p:nvGrpSpPr>
        <p:grpSpPr>
          <a:xfrm>
            <a:off x="7613621" y="291914"/>
            <a:ext cx="2822857" cy="2160000"/>
            <a:chOff x="401639" y="80599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31C652D-6A8C-3250-D5B9-EE2A6BC88E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0150273"/>
                </p:ext>
              </p:extLst>
            </p:nvPr>
          </p:nvGraphicFramePr>
          <p:xfrm>
            <a:off x="401639" y="80599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576D9256-464B-628C-CB76-2D059C5011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1639" y="80599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41BD7-1589-336F-F2DD-9A6367D37403}"/>
                </a:ext>
              </a:extLst>
            </p:cNvPr>
            <p:cNvSpPr txBox="1"/>
            <p:nvPr/>
          </p:nvSpPr>
          <p:spPr>
            <a:xfrm>
              <a:off x="1872175" y="2044695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4D139F-12FD-39CC-587B-71E2218EB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0.04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5.085±0.26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-4.62±0.08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0.01113±0.00006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880A3-4CB5-6069-0870-C7D872313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observed, the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37145"/>
              </p:ext>
            </p:extLst>
          </p:nvPr>
        </p:nvGraphicFramePr>
        <p:xfrm>
          <a:off x="3615570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688871-BCF7-6533-D856-4FA68D4149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570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286819"/>
              </p:ext>
            </p:extLst>
          </p:nvPr>
        </p:nvGraphicFramePr>
        <p:xfrm>
          <a:off x="-22605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C1D5178-7C2F-3430-C6C0-3B7312050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605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D83B9D-75BD-7A21-239A-EC665C332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14413"/>
              </p:ext>
            </p:extLst>
          </p:nvPr>
        </p:nvGraphicFramePr>
        <p:xfrm>
          <a:off x="-226552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03F9CA5-577A-C378-9C2D-1D7399F3A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6552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65D83C-E272-A1AC-078B-566B9E272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581317"/>
              </p:ext>
            </p:extLst>
          </p:nvPr>
        </p:nvGraphicFramePr>
        <p:xfrm>
          <a:off x="3616064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A182D5-3016-5717-59D7-9D5270CE5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6064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C7A0C0E-87DE-94E7-F45D-425C21BEF8D1}"/>
              </a:ext>
            </a:extLst>
          </p:cNvPr>
          <p:cNvGrpSpPr/>
          <p:nvPr/>
        </p:nvGrpSpPr>
        <p:grpSpPr>
          <a:xfrm>
            <a:off x="7593373" y="291914"/>
            <a:ext cx="2822857" cy="2160000"/>
            <a:chOff x="3245713" y="803775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B678442-39C3-DE78-45E2-1FDD9071FA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239773"/>
                </p:ext>
              </p:extLst>
            </p:nvPr>
          </p:nvGraphicFramePr>
          <p:xfrm>
            <a:off x="3245713" y="803775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4" name="Object 43">
                          <a:extLst>
                            <a:ext uri="{FF2B5EF4-FFF2-40B4-BE49-F238E27FC236}">
                              <a16:creationId xmlns:a16="http://schemas.microsoft.com/office/drawing/2014/main" id="{D6D22329-B335-C436-6192-ADC520B924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5713" y="803775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DC421B-76E8-33FE-072D-B4C85450775A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B6BDC-9578-E46E-57E1-EE6FE183E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B327B-E229-F2DA-8EC7-D8219959D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Idrain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almost zero),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021561"/>
              </p:ext>
            </p:extLst>
          </p:nvPr>
        </p:nvGraphicFramePr>
        <p:xfrm>
          <a:off x="3622383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66C90D-115A-B345-2D97-707571F4C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383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26010"/>
              </p:ext>
            </p:extLst>
          </p:nvPr>
        </p:nvGraphicFramePr>
        <p:xfrm>
          <a:off x="-21358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691155-0CCD-B6A3-AAC6-060293263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8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9D5C978-A692-10D9-5738-D18DCFD60348}"/>
              </a:ext>
            </a:extLst>
          </p:cNvPr>
          <p:cNvGrpSpPr/>
          <p:nvPr/>
        </p:nvGrpSpPr>
        <p:grpSpPr>
          <a:xfrm>
            <a:off x="7610780" y="291914"/>
            <a:ext cx="2822857" cy="2160000"/>
            <a:chOff x="403586" y="2781775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AEB0C2BD-ABFE-B6EF-2FF3-10A0478E74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3010368"/>
                </p:ext>
              </p:extLst>
            </p:nvPr>
          </p:nvGraphicFramePr>
          <p:xfrm>
            <a:off x="403586" y="2781775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B122AF61-8401-715E-6796-1CCEC20967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3586" y="2781775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98885A-0B1E-0A3B-A5F5-F8E127042344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EEED3-6BFF-EE39-4BD0-786822F95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0D283-F8CA-3968-C001-EDA6BCC88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56783"/>
              </p:ext>
            </p:extLst>
          </p:nvPr>
        </p:nvGraphicFramePr>
        <p:xfrm>
          <a:off x="361544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70A66DF-00F3-F84C-2707-68D2DB2748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069509"/>
              </p:ext>
            </p:extLst>
          </p:nvPr>
        </p:nvGraphicFramePr>
        <p:xfrm>
          <a:off x="-2078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4511CE-08A1-685B-9798-49C348F59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8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B8EDA39-B324-0E94-A239-FA6DC7BAC4A2}"/>
              </a:ext>
            </a:extLst>
          </p:cNvPr>
          <p:cNvGrpSpPr/>
          <p:nvPr/>
        </p:nvGrpSpPr>
        <p:grpSpPr>
          <a:xfrm>
            <a:off x="7614249" y="291914"/>
            <a:ext cx="2822857" cy="2160000"/>
            <a:chOff x="3247713" y="2779460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FD872FB1-D4F2-3130-A9B1-0C97B2E4F8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5109351"/>
                </p:ext>
              </p:extLst>
            </p:nvPr>
          </p:nvGraphicFramePr>
          <p:xfrm>
            <a:off x="3247713" y="2779460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8A43D45E-B87F-BFEC-3F06-43C21BDB84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47713" y="2779460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76612-523C-8FF2-FCAF-64975E360E77}"/>
                </a:ext>
              </a:extLst>
            </p:cNvPr>
            <p:cNvSpPr txBox="1"/>
            <p:nvPr/>
          </p:nvSpPr>
          <p:spPr>
            <a:xfrm>
              <a:off x="4002308" y="297688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FAB67B-9690-FDA5-FE64-ACB635745208}"/>
              </a:ext>
            </a:extLst>
          </p:cNvPr>
          <p:cNvGrpSpPr/>
          <p:nvPr/>
        </p:nvGrpSpPr>
        <p:grpSpPr>
          <a:xfrm>
            <a:off x="838200" y="1841341"/>
            <a:ext cx="4319905" cy="4319905"/>
            <a:chOff x="6957161" y="2414027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303FB9-29D9-7422-AEA7-FFFAE845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1" y="2414027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2E7AE9-D123-193D-78D5-96BA3BA785E4}"/>
                </a:ext>
              </a:extLst>
            </p:cNvPr>
            <p:cNvSpPr/>
            <p:nvPr/>
          </p:nvSpPr>
          <p:spPr>
            <a:xfrm>
              <a:off x="7458890" y="40559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6A7073-1C1A-8138-46E1-ACD7166CC369}"/>
                </a:ext>
              </a:extLst>
            </p:cNvPr>
            <p:cNvSpPr/>
            <p:nvPr/>
          </p:nvSpPr>
          <p:spPr>
            <a:xfrm>
              <a:off x="8088582" y="382489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3BE3DC-1A06-677F-217E-EEBD7FBD63C4}"/>
                </a:ext>
              </a:extLst>
            </p:cNvPr>
            <p:cNvSpPr/>
            <p:nvPr/>
          </p:nvSpPr>
          <p:spPr>
            <a:xfrm>
              <a:off x="8431495" y="34477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E0D684-113D-D945-F376-8DAC27C083B1}"/>
                </a:ext>
              </a:extLst>
            </p:cNvPr>
            <p:cNvSpPr/>
            <p:nvPr/>
          </p:nvSpPr>
          <p:spPr>
            <a:xfrm>
              <a:off x="10119081" y="352553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19CB32-8B6B-E087-7CB2-AFD705B08531}"/>
                </a:ext>
              </a:extLst>
            </p:cNvPr>
            <p:cNvSpPr/>
            <p:nvPr/>
          </p:nvSpPr>
          <p:spPr>
            <a:xfrm>
              <a:off x="10313426" y="47265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5ACD96-1D06-7B0F-EC48-C5FC804C0979}"/>
                </a:ext>
              </a:extLst>
            </p:cNvPr>
            <p:cNvSpPr txBox="1"/>
            <p:nvPr/>
          </p:nvSpPr>
          <p:spPr>
            <a:xfrm>
              <a:off x="8141874" y="39769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C5077-C37B-8E26-98E0-E88265BE3C90}"/>
                </a:ext>
              </a:extLst>
            </p:cNvPr>
            <p:cNvSpPr txBox="1"/>
            <p:nvPr/>
          </p:nvSpPr>
          <p:spPr>
            <a:xfrm>
              <a:off x="8581656" y="322441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A439-9A51-F227-2282-1E8DCBA4A2E7}"/>
                </a:ext>
              </a:extLst>
            </p:cNvPr>
            <p:cNvSpPr txBox="1"/>
            <p:nvPr/>
          </p:nvSpPr>
          <p:spPr>
            <a:xfrm>
              <a:off x="10209081" y="321776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D740D0-A900-9B4D-CFC8-49267F3A8990}"/>
                </a:ext>
              </a:extLst>
            </p:cNvPr>
            <p:cNvSpPr txBox="1"/>
            <p:nvPr/>
          </p:nvSpPr>
          <p:spPr>
            <a:xfrm>
              <a:off x="9569245" y="44526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CC6298-8C49-82DC-559E-548B1B2929B0}"/>
              </a:ext>
            </a:extLst>
          </p:cNvPr>
          <p:cNvGrpSpPr/>
          <p:nvPr/>
        </p:nvGrpSpPr>
        <p:grpSpPr>
          <a:xfrm>
            <a:off x="6103906" y="622476"/>
            <a:ext cx="4872134" cy="5563544"/>
            <a:chOff x="1299231" y="1063796"/>
            <a:chExt cx="4872134" cy="55635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F8C644-1048-A9E8-AD3C-D5F887A5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C4981F-2263-D3E7-2721-4AD77016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C79B9E-D9FE-7CD7-7D68-265EF7BE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828" y="2936424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A810FF-3890-72D7-D1F2-7B466FD0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1365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D962B2-1085-28E5-EA4B-615FE01F2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2BF5ED-2648-13AE-8AA3-E45C9EEFCA7E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532E28-2D42-F321-8B8A-72E961DF1420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B7E23C-B983-5259-1F19-E3CF8934CD2E}"/>
                </a:ext>
              </a:extLst>
            </p:cNvPr>
            <p:cNvSpPr txBox="1"/>
            <p:nvPr/>
          </p:nvSpPr>
          <p:spPr>
            <a:xfrm>
              <a:off x="1333638" y="48732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CB217E-50E3-3088-3FA3-5F88FAC53B6C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66FFD2-028A-110D-DF44-689C4263CECB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6E7B37-1DE3-A487-6581-2B3DFCF46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14.20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4.98±00.10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-15.61±0.07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0.96±0.007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F17B25-3794-8279-B5B4-B7A8B6812E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fine, small hysteresis is present,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below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839"/>
              </p:ext>
            </p:extLst>
          </p:nvPr>
        </p:nvGraphicFramePr>
        <p:xfrm>
          <a:off x="3664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37F4049-BD78-4FA9-25C7-77A49FC94B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64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76445"/>
              </p:ext>
            </p:extLst>
          </p:nvPr>
        </p:nvGraphicFramePr>
        <p:xfrm>
          <a:off x="-21086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BD01671-2A53-68C1-DEFE-7EE2115E7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86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5B47B5-02E7-DA6D-85CD-E2E2CF598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605092"/>
              </p:ext>
            </p:extLst>
          </p:nvPr>
        </p:nvGraphicFramePr>
        <p:xfrm>
          <a:off x="-21120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66C67FB-D96C-36E3-B26E-3C03C2F6B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1120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59AC47-5802-F912-61D6-59030436F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844342"/>
              </p:ext>
            </p:extLst>
          </p:nvPr>
        </p:nvGraphicFramePr>
        <p:xfrm>
          <a:off x="3664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A8EC3EE-7501-A75A-1B12-8A1A08A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4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49B7FFC-D2C3-6DFC-379F-33577DCF7F4F}"/>
              </a:ext>
            </a:extLst>
          </p:cNvPr>
          <p:cNvGrpSpPr/>
          <p:nvPr/>
        </p:nvGrpSpPr>
        <p:grpSpPr>
          <a:xfrm>
            <a:off x="7590101" y="291914"/>
            <a:ext cx="2822857" cy="2160000"/>
            <a:chOff x="410629" y="803275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45B3E4BE-93EA-E326-5FEC-7DBF534946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6444688"/>
                </p:ext>
              </p:extLst>
            </p:nvPr>
          </p:nvGraphicFramePr>
          <p:xfrm>
            <a:off x="410629" y="803275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15D32621-048E-CFFC-D5B5-4A91AFA3F7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0629" y="803275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A3C215-DAC6-91C1-3020-8DEFFC7954E3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8716-950F-4ED9-F7F6-D9313A7B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Samples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and </a:t>
            </a:r>
            <a:r>
              <a:rPr lang="es-ES" dirty="0" err="1"/>
              <a:t>characterization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A92443-EBC2-097A-0837-C3DE2CB365C1}"/>
              </a:ext>
            </a:extLst>
          </p:cNvPr>
          <p:cNvSpPr/>
          <p:nvPr/>
        </p:nvSpPr>
        <p:spPr>
          <a:xfrm>
            <a:off x="7516326" y="4751624"/>
            <a:ext cx="41617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</a:p>
          <a:p>
            <a:endParaRPr lang="en-GB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n-type semiconductor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stability in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storage in glove box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measurements were performed reaching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V, and V</a:t>
            </a:r>
            <a:r>
              <a:rPr lang="en-GB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-60 to 60 V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100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 V</a:t>
            </a:r>
          </a:p>
        </p:txBody>
      </p:sp>
      <p:sp>
        <p:nvSpPr>
          <p:cNvPr id="63" name="9 CuadroTexto">
            <a:extLst>
              <a:ext uri="{FF2B5EF4-FFF2-40B4-BE49-F238E27FC236}">
                <a16:creationId xmlns:a16="http://schemas.microsoft.com/office/drawing/2014/main" id="{1FCB627E-7529-9321-C798-B78D49342306}"/>
              </a:ext>
            </a:extLst>
          </p:cNvPr>
          <p:cNvSpPr txBox="1"/>
          <p:nvPr/>
        </p:nvSpPr>
        <p:spPr>
          <a:xfrm>
            <a:off x="7516326" y="3610970"/>
            <a:ext cx="4161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contact / Bottom gate 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If you need, you can scratch the surface of the substrates to access the gate.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17CD-B1E8-E264-7C7A-5501193249A8}"/>
              </a:ext>
            </a:extLst>
          </p:cNvPr>
          <p:cNvSpPr/>
          <p:nvPr/>
        </p:nvSpPr>
        <p:spPr>
          <a:xfrm>
            <a:off x="587229" y="5025007"/>
            <a:ext cx="4689446" cy="802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D95BC-472A-E4DA-B38C-3C8EF2ABF93E}"/>
              </a:ext>
            </a:extLst>
          </p:cNvPr>
          <p:cNvSpPr/>
          <p:nvPr/>
        </p:nvSpPr>
        <p:spPr>
          <a:xfrm>
            <a:off x="587229" y="4474480"/>
            <a:ext cx="4689446" cy="5505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97DD6-6704-0218-EEF6-48DE9C9834F2}"/>
              </a:ext>
            </a:extLst>
          </p:cNvPr>
          <p:cNvSpPr/>
          <p:nvPr/>
        </p:nvSpPr>
        <p:spPr>
          <a:xfrm>
            <a:off x="587229" y="4251274"/>
            <a:ext cx="4689446" cy="22320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54F43-4948-32BC-20A9-194074521789}"/>
              </a:ext>
            </a:extLst>
          </p:cNvPr>
          <p:cNvSpPr/>
          <p:nvPr/>
        </p:nvSpPr>
        <p:spPr>
          <a:xfrm>
            <a:off x="2130803" y="3983334"/>
            <a:ext cx="1602298" cy="2715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E20E3-8CAF-FABA-E13A-8B1439EC1552}"/>
              </a:ext>
            </a:extLst>
          </p:cNvPr>
          <p:cNvSpPr/>
          <p:nvPr/>
        </p:nvSpPr>
        <p:spPr>
          <a:xfrm>
            <a:off x="587229" y="37151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F8065-1D62-FC2F-EB5F-08203569C204}"/>
              </a:ext>
            </a:extLst>
          </p:cNvPr>
          <p:cNvSpPr/>
          <p:nvPr/>
        </p:nvSpPr>
        <p:spPr>
          <a:xfrm>
            <a:off x="3656189" y="37151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48DD-96B0-05E3-EBD2-3761789CEBA0}"/>
              </a:ext>
            </a:extLst>
          </p:cNvPr>
          <p:cNvSpPr/>
          <p:nvPr/>
        </p:nvSpPr>
        <p:spPr>
          <a:xfrm>
            <a:off x="587230" y="4136694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D480C-1810-B253-EDAA-765791DD0F22}"/>
              </a:ext>
            </a:extLst>
          </p:cNvPr>
          <p:cNvSpPr/>
          <p:nvPr/>
        </p:nvSpPr>
        <p:spPr>
          <a:xfrm>
            <a:off x="3656187" y="4136018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29490-3283-BD52-34CE-6D8E1A3EB964}"/>
              </a:ext>
            </a:extLst>
          </p:cNvPr>
          <p:cNvSpPr txBox="1"/>
          <p:nvPr/>
        </p:nvSpPr>
        <p:spPr>
          <a:xfrm>
            <a:off x="5469587" y="378084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Au/Cr 45/3 nm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368AC-D4CF-E8A4-F109-DDF9ED2A0980}"/>
              </a:ext>
            </a:extLst>
          </p:cNvPr>
          <p:cNvSpPr txBox="1"/>
          <p:nvPr/>
        </p:nvSpPr>
        <p:spPr>
          <a:xfrm>
            <a:off x="2587947" y="360667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</a:t>
            </a:r>
            <a:r>
              <a:rPr lang="es-ES" baseline="-25000" dirty="0"/>
              <a:t>2</a:t>
            </a:r>
            <a:endParaRPr lang="en-GB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47E6D-8AA0-8200-A8E3-A60B0AEC08B0}"/>
              </a:ext>
            </a:extLst>
          </p:cNvPr>
          <p:cNvSpPr txBox="1"/>
          <p:nvPr/>
        </p:nvSpPr>
        <p:spPr>
          <a:xfrm>
            <a:off x="5405819" y="4150175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BCB </a:t>
            </a:r>
            <a:r>
              <a:rPr lang="es-ES" dirty="0" err="1"/>
              <a:t>layer</a:t>
            </a:r>
            <a:r>
              <a:rPr lang="es-ES" dirty="0"/>
              <a:t> 50 nm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3FF87-1CEE-C369-2368-EEBB2EA0375D}"/>
              </a:ext>
            </a:extLst>
          </p:cNvPr>
          <p:cNvSpPr txBox="1"/>
          <p:nvPr/>
        </p:nvSpPr>
        <p:spPr>
          <a:xfrm>
            <a:off x="5608920" y="4565077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SiO</a:t>
            </a:r>
            <a:r>
              <a:rPr lang="es-ES" baseline="-25000" dirty="0"/>
              <a:t>x </a:t>
            </a:r>
            <a:r>
              <a:rPr lang="es-ES" dirty="0"/>
              <a:t>278 nm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8E4B1-39B7-E699-7AF3-92C284454142}"/>
              </a:ext>
            </a:extLst>
          </p:cNvPr>
          <p:cNvSpPr txBox="1"/>
          <p:nvPr/>
        </p:nvSpPr>
        <p:spPr>
          <a:xfrm>
            <a:off x="6090750" y="52414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1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79278-BDE1-9D9C-727C-51F6DA176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007C1C-B8DB-414C-8F4B-A082353B9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was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306668"/>
              </p:ext>
            </p:extLst>
          </p:nvPr>
        </p:nvGraphicFramePr>
        <p:xfrm>
          <a:off x="364463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80F9FAD-C2B6-0FCF-E9C0-E35255BEB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463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63814"/>
              </p:ext>
            </p:extLst>
          </p:nvPr>
        </p:nvGraphicFramePr>
        <p:xfrm>
          <a:off x="-2088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EAF7134-F5E9-1229-4EC3-656ECB87D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88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F79F78F-1677-CFFE-C812-0135D5144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260113"/>
              </p:ext>
            </p:extLst>
          </p:nvPr>
        </p:nvGraphicFramePr>
        <p:xfrm>
          <a:off x="36446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197F3A0-82C5-3CA7-2A29-00984DDD7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46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7D0C957-C35D-1572-C6B7-C61C40B943E3}"/>
              </a:ext>
            </a:extLst>
          </p:cNvPr>
          <p:cNvGrpSpPr/>
          <p:nvPr/>
        </p:nvGrpSpPr>
        <p:grpSpPr>
          <a:xfrm>
            <a:off x="7599656" y="291914"/>
            <a:ext cx="2822857" cy="2160000"/>
            <a:chOff x="3247911" y="80186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CB5BEFC-97B0-FA1C-8DEF-157B3295E8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1636136"/>
                </p:ext>
              </p:extLst>
            </p:nvPr>
          </p:nvGraphicFramePr>
          <p:xfrm>
            <a:off x="3247911" y="80186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56A91588-20FC-123D-B04D-FBD2C103E2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247911" y="80186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932BC3-B871-8444-1EDC-5E972E9A3192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2A2212-5FA8-C12D-8EDB-CDFFC43D6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20.7*10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4.66±0.10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-6.30±0.10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0.2628±0.0014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17F17D-1E76-7041-9EBE-29CC58E2ED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 is present,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319524"/>
              </p:ext>
            </p:extLst>
          </p:nvPr>
        </p:nvGraphicFramePr>
        <p:xfrm>
          <a:off x="359599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BF7C39D-EF21-2216-1D7B-0789E6D2B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599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96643"/>
              </p:ext>
            </p:extLst>
          </p:nvPr>
        </p:nvGraphicFramePr>
        <p:xfrm>
          <a:off x="-19907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FF6714F-CBC7-DADE-F8BC-EE5D329F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907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C33D124-4FDB-3A8E-F783-A258DF09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3441"/>
              </p:ext>
            </p:extLst>
          </p:nvPr>
        </p:nvGraphicFramePr>
        <p:xfrm>
          <a:off x="-19907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AB5387-2C8D-D71B-C3FD-C20DEAEA0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907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E2BEBB-AC42-6406-FC1A-12F6E078EB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697004"/>
              </p:ext>
            </p:extLst>
          </p:nvPr>
        </p:nvGraphicFramePr>
        <p:xfrm>
          <a:off x="359599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3284AD7-C96C-D850-FF42-611F8E03E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599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C732BCE-D109-D3DF-0762-C7175582BCD0}"/>
              </a:ext>
            </a:extLst>
          </p:cNvPr>
          <p:cNvGrpSpPr/>
          <p:nvPr/>
        </p:nvGrpSpPr>
        <p:grpSpPr>
          <a:xfrm>
            <a:off x="7624148" y="291914"/>
            <a:ext cx="2822857" cy="2160000"/>
            <a:chOff x="409722" y="278257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7637C7C-F7BE-1E39-AA62-D850C77A57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6112862"/>
                </p:ext>
              </p:extLst>
            </p:nvPr>
          </p:nvGraphicFramePr>
          <p:xfrm>
            <a:off x="409722" y="278257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6A9A1BCD-137A-A17A-C346-461A000E55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9722" y="278257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7B844C-76D3-0D21-7FAE-FC3094D139C2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B19CD-B561-BA08-3147-C5C0CED2F347}"/>
              </a:ext>
            </a:extLst>
          </p:cNvPr>
          <p:cNvGrpSpPr/>
          <p:nvPr/>
        </p:nvGrpSpPr>
        <p:grpSpPr>
          <a:xfrm>
            <a:off x="838200" y="1825625"/>
            <a:ext cx="4398493" cy="4319905"/>
            <a:chOff x="6957161" y="2411920"/>
            <a:chExt cx="4398493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3A6B17-4394-A015-ADC4-FF63A864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1" y="2411920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FD186-0A92-7104-533E-C20CFC6BFAA7}"/>
                </a:ext>
              </a:extLst>
            </p:cNvPr>
            <p:cNvSpPr/>
            <p:nvPr/>
          </p:nvSpPr>
          <p:spPr>
            <a:xfrm>
              <a:off x="8220890" y="51100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58A121-30DA-92AD-98A1-0AFF923E86C0}"/>
                </a:ext>
              </a:extLst>
            </p:cNvPr>
            <p:cNvSpPr/>
            <p:nvPr/>
          </p:nvSpPr>
          <p:spPr>
            <a:xfrm>
              <a:off x="8952182" y="522189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9F3254-DC7E-EF0E-C470-18A5352EA017}"/>
                </a:ext>
              </a:extLst>
            </p:cNvPr>
            <p:cNvSpPr/>
            <p:nvPr/>
          </p:nvSpPr>
          <p:spPr>
            <a:xfrm>
              <a:off x="9447495" y="48447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CE50AC-70C9-158C-C0B9-7609D8E3F5A2}"/>
                </a:ext>
              </a:extLst>
            </p:cNvPr>
            <p:cNvSpPr/>
            <p:nvPr/>
          </p:nvSpPr>
          <p:spPr>
            <a:xfrm>
              <a:off x="10436581" y="459233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325EFC-630C-1908-5E24-B62C314C1778}"/>
                </a:ext>
              </a:extLst>
            </p:cNvPr>
            <p:cNvSpPr/>
            <p:nvPr/>
          </p:nvSpPr>
          <p:spPr>
            <a:xfrm>
              <a:off x="9856226" y="57171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9E1B89-077D-9962-F4F8-DB805A6535B4}"/>
                </a:ext>
              </a:extLst>
            </p:cNvPr>
            <p:cNvSpPr txBox="1"/>
            <p:nvPr/>
          </p:nvSpPr>
          <p:spPr>
            <a:xfrm>
              <a:off x="7324879" y="489228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09A5B-36D4-4975-EA46-F1D048358E13}"/>
                </a:ext>
              </a:extLst>
            </p:cNvPr>
            <p:cNvSpPr txBox="1"/>
            <p:nvPr/>
          </p:nvSpPr>
          <p:spPr>
            <a:xfrm>
              <a:off x="9005474" y="53739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5C5173-281B-25BC-4117-13E3AA3017CA}"/>
                </a:ext>
              </a:extLst>
            </p:cNvPr>
            <p:cNvSpPr txBox="1"/>
            <p:nvPr/>
          </p:nvSpPr>
          <p:spPr>
            <a:xfrm>
              <a:off x="9597656" y="462141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CF0806-512D-2CE3-E7BB-A86D574B2762}"/>
                </a:ext>
              </a:extLst>
            </p:cNvPr>
            <p:cNvSpPr txBox="1"/>
            <p:nvPr/>
          </p:nvSpPr>
          <p:spPr>
            <a:xfrm>
              <a:off x="10526581" y="428456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86592B-2520-5E51-BD34-D9F26006679C}"/>
                </a:ext>
              </a:extLst>
            </p:cNvPr>
            <p:cNvSpPr txBox="1"/>
            <p:nvPr/>
          </p:nvSpPr>
          <p:spPr>
            <a:xfrm>
              <a:off x="9950245" y="54686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FE4318-5B93-0E53-6188-0F749B035D15}"/>
              </a:ext>
            </a:extLst>
          </p:cNvPr>
          <p:cNvGrpSpPr/>
          <p:nvPr/>
        </p:nvGrpSpPr>
        <p:grpSpPr>
          <a:xfrm>
            <a:off x="6113948" y="916493"/>
            <a:ext cx="4872134" cy="5563544"/>
            <a:chOff x="1299231" y="1063796"/>
            <a:chExt cx="4872134" cy="55635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CECA42-34A5-7A3E-F21C-3498C153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FC44EB-053C-8ABE-5945-37D1C511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E17448-10B5-0C84-D820-CB5D70AD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7151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F14B70-22CD-6F10-4785-B9093BBDA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1365" y="2936424"/>
              <a:ext cx="2400000" cy="18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E1DCDC-EE4E-2DD7-1AC9-E400C481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FADF2C-3604-5E92-1658-082A5A53B2B9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810D6A-67F5-AED7-D16D-FC6E3E6C1E09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18EC63-AA37-92EE-EFA9-DF7334E31BB0}"/>
                </a:ext>
              </a:extLst>
            </p:cNvPr>
            <p:cNvSpPr txBox="1"/>
            <p:nvPr/>
          </p:nvSpPr>
          <p:spPr>
            <a:xfrm>
              <a:off x="1333638" y="48732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19C861-DC49-ED79-08BD-DACB867FA791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8EAEF7-3606-5EA9-0A99-BD2A3A8AB2DF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677BD6-673B-B5AE-EB67-E40A363EB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3.18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5.92±0.07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-3.2±0.2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0.0483±0.0005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C1C406-9C40-DEFD-5B52-BA498DD1E5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observed,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780131"/>
              </p:ext>
            </p:extLst>
          </p:nvPr>
        </p:nvGraphicFramePr>
        <p:xfrm>
          <a:off x="36227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D978BF-7E39-8E5C-D54C-3490334CA1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7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741541"/>
              </p:ext>
            </p:extLst>
          </p:nvPr>
        </p:nvGraphicFramePr>
        <p:xfrm>
          <a:off x="-223144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077AD5-D379-D989-29BC-81047821F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144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D30ADC-E3C8-40AE-9CD6-D1584A925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79503"/>
              </p:ext>
            </p:extLst>
          </p:nvPr>
        </p:nvGraphicFramePr>
        <p:xfrm>
          <a:off x="-2231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6D70FB9-A459-D7CA-63D7-AA0A1E425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31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EAE76-49AB-A138-14AE-710A5A24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913156"/>
              </p:ext>
            </p:extLst>
          </p:nvPr>
        </p:nvGraphicFramePr>
        <p:xfrm>
          <a:off x="36227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EEA41CF-3DE6-21DF-F145-488F675CD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27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EC35A8C-5CA8-9477-CCDC-81354B85FCC6}"/>
              </a:ext>
            </a:extLst>
          </p:cNvPr>
          <p:cNvGrpSpPr/>
          <p:nvPr/>
        </p:nvGrpSpPr>
        <p:grpSpPr>
          <a:xfrm>
            <a:off x="7611202" y="291326"/>
            <a:ext cx="2822575" cy="2160588"/>
            <a:chOff x="409575" y="803275"/>
            <a:chExt cx="2822575" cy="2160588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0AB58FB-49E7-CAAA-D7A0-9715BDF868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1398996"/>
                </p:ext>
              </p:extLst>
            </p:nvPr>
          </p:nvGraphicFramePr>
          <p:xfrm>
            <a:off x="409575" y="803275"/>
            <a:ext cx="2822575" cy="2160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0FBB428F-99DB-C3D5-8C63-40F98469A3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9575" y="803275"/>
                          <a:ext cx="2822575" cy="2160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F8511-2869-144F-377C-A3554736766A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48832-01EE-59BB-818B-D8F5C63A7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0.00398*10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6.5±0.3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-9.23±0.08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0.00919±0.00004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C34B4A-F5D5-C742-A338-C4A3E9701F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observed, the output curves show absolutely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440052"/>
              </p:ext>
            </p:extLst>
          </p:nvPr>
        </p:nvGraphicFramePr>
        <p:xfrm>
          <a:off x="361262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83CD537-A288-B150-48C0-CE451B600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2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356576"/>
              </p:ext>
            </p:extLst>
          </p:nvPr>
        </p:nvGraphicFramePr>
        <p:xfrm>
          <a:off x="-20906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560A20-F974-D98D-4F3E-6E3F523CD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06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6C9A78-4FC4-FE4D-3B72-0005877E0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731572"/>
              </p:ext>
            </p:extLst>
          </p:nvPr>
        </p:nvGraphicFramePr>
        <p:xfrm>
          <a:off x="361262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409F987-BCD0-ADB9-2B35-F0972CA26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2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CE35096-5A17-7FFF-2A8D-BBCDB3467877}"/>
              </a:ext>
            </a:extLst>
          </p:cNvPr>
          <p:cNvGrpSpPr/>
          <p:nvPr/>
        </p:nvGrpSpPr>
        <p:grpSpPr>
          <a:xfrm>
            <a:off x="7615834" y="291914"/>
            <a:ext cx="2822857" cy="2160000"/>
            <a:chOff x="3246867" y="80186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A90D5F4-D8D2-BD85-ED48-14321DF382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6242139"/>
                </p:ext>
              </p:extLst>
            </p:nvPr>
          </p:nvGraphicFramePr>
          <p:xfrm>
            <a:off x="3246867" y="80186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2BB24DCF-277D-8BCA-EFD8-71BD5EF46E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246867" y="80186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FBB5AB-BB98-632F-3E55-DC22E6B66C43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0873A-4BAA-7A78-EA34-4F75D95D2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56CCB5-C339-F9E7-7E68-0AF2B707C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observed,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=10V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IDrain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about 10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A. The output curves show ohmic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implies independence of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IDrain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(ignorance of the gate from the active channel).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7453"/>
              </p:ext>
            </p:extLst>
          </p:nvPr>
        </p:nvGraphicFramePr>
        <p:xfrm>
          <a:off x="3549018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B6556DE-7025-6144-0E2C-C56613CDC9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9018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761208"/>
              </p:ext>
            </p:extLst>
          </p:nvPr>
        </p:nvGraphicFramePr>
        <p:xfrm>
          <a:off x="-2102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448B9B-CF0F-CE65-7364-1A33109089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2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A036D1A-8218-B963-6160-65F26A8C9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204246"/>
              </p:ext>
            </p:extLst>
          </p:nvPr>
        </p:nvGraphicFramePr>
        <p:xfrm>
          <a:off x="354901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F28955-4394-5C9D-B1D0-710C27A28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901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06F57A0-EAA0-50C2-F6C3-342C8BF7A06E}"/>
              </a:ext>
            </a:extLst>
          </p:cNvPr>
          <p:cNvGrpSpPr/>
          <p:nvPr/>
        </p:nvGrpSpPr>
        <p:grpSpPr>
          <a:xfrm>
            <a:off x="7647462" y="291914"/>
            <a:ext cx="2822857" cy="2160000"/>
            <a:chOff x="408677" y="278257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9F2B94D-25FF-08B7-05D7-C3377F7B53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1186799"/>
                </p:ext>
              </p:extLst>
            </p:nvPr>
          </p:nvGraphicFramePr>
          <p:xfrm>
            <a:off x="408677" y="278257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7E04589F-9BC3-FB91-3DFF-5DC2F148F7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8677" y="278257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479B1A-C61D-6270-9F5E-2918F394CA56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ED9D4A-5D69-49AA-F8A5-9ADC6EAA74BB}"/>
              </a:ext>
            </a:extLst>
          </p:cNvPr>
          <p:cNvGrpSpPr/>
          <p:nvPr/>
        </p:nvGrpSpPr>
        <p:grpSpPr>
          <a:xfrm>
            <a:off x="838200" y="1825625"/>
            <a:ext cx="4319905" cy="4319905"/>
            <a:chOff x="6957160" y="2411920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B781D-9C7F-9AB0-3143-B02D45D7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0" y="2411920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36C3F3-866A-8873-7BE0-AB0CDF9AEAC5}"/>
                </a:ext>
              </a:extLst>
            </p:cNvPr>
            <p:cNvSpPr/>
            <p:nvPr/>
          </p:nvSpPr>
          <p:spPr>
            <a:xfrm>
              <a:off x="7994789" y="4810052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BBC122-7E3D-712D-1D74-1898CD95A3B3}"/>
                </a:ext>
              </a:extLst>
            </p:cNvPr>
            <p:cNvSpPr/>
            <p:nvPr/>
          </p:nvSpPr>
          <p:spPr>
            <a:xfrm>
              <a:off x="8876355" y="381591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CDA34B-053E-25F6-9F56-8CCBDAF6E073}"/>
                </a:ext>
              </a:extLst>
            </p:cNvPr>
            <p:cNvSpPr/>
            <p:nvPr/>
          </p:nvSpPr>
          <p:spPr>
            <a:xfrm>
              <a:off x="8696355" y="577421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1D5565-1C0C-5F87-317C-A8FA8A00CEA9}"/>
                </a:ext>
              </a:extLst>
            </p:cNvPr>
            <p:cNvSpPr/>
            <p:nvPr/>
          </p:nvSpPr>
          <p:spPr>
            <a:xfrm>
              <a:off x="9377723" y="442961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5CCB2C-2050-77AE-4D74-E15233AB9C7F}"/>
                </a:ext>
              </a:extLst>
            </p:cNvPr>
            <p:cNvSpPr/>
            <p:nvPr/>
          </p:nvSpPr>
          <p:spPr>
            <a:xfrm>
              <a:off x="9611145" y="379014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53C32-B76D-5EC2-26C9-CC73B1933773}"/>
                </a:ext>
              </a:extLst>
            </p:cNvPr>
            <p:cNvSpPr txBox="1"/>
            <p:nvPr/>
          </p:nvSpPr>
          <p:spPr>
            <a:xfrm>
              <a:off x="7098778" y="459227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1BF3A6-0F6E-4D8D-9361-13CE491417D9}"/>
                </a:ext>
              </a:extLst>
            </p:cNvPr>
            <p:cNvSpPr txBox="1"/>
            <p:nvPr/>
          </p:nvSpPr>
          <p:spPr>
            <a:xfrm>
              <a:off x="8929647" y="396794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C426C-19EE-9591-D2B5-90EA72217621}"/>
                </a:ext>
              </a:extLst>
            </p:cNvPr>
            <p:cNvSpPr txBox="1"/>
            <p:nvPr/>
          </p:nvSpPr>
          <p:spPr>
            <a:xfrm>
              <a:off x="8083852" y="546113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D7FE8D-9754-2751-DCA5-BDCCB1DE1A26}"/>
                </a:ext>
              </a:extLst>
            </p:cNvPr>
            <p:cNvSpPr txBox="1"/>
            <p:nvPr/>
          </p:nvSpPr>
          <p:spPr>
            <a:xfrm>
              <a:off x="9467723" y="412183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F139CD-1373-8DD8-C460-DD5ED27D15AD}"/>
                </a:ext>
              </a:extLst>
            </p:cNvPr>
            <p:cNvSpPr txBox="1"/>
            <p:nvPr/>
          </p:nvSpPr>
          <p:spPr>
            <a:xfrm>
              <a:off x="9705164" y="354160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46AC95-6CD7-5771-E842-558777D68D52}"/>
                </a:ext>
              </a:extLst>
            </p:cNvPr>
            <p:cNvSpPr/>
            <p:nvPr/>
          </p:nvSpPr>
          <p:spPr>
            <a:xfrm>
              <a:off x="9539430" y="601745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44ABF5-8D48-5E55-7073-FBFB0A7C2F7C}"/>
                </a:ext>
              </a:extLst>
            </p:cNvPr>
            <p:cNvSpPr txBox="1"/>
            <p:nvPr/>
          </p:nvSpPr>
          <p:spPr>
            <a:xfrm>
              <a:off x="9633449" y="576890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6BAAD-EDDE-80B9-DB8F-B7F056541F69}"/>
              </a:ext>
            </a:extLst>
          </p:cNvPr>
          <p:cNvGrpSpPr/>
          <p:nvPr/>
        </p:nvGrpSpPr>
        <p:grpSpPr>
          <a:xfrm>
            <a:off x="6115052" y="613419"/>
            <a:ext cx="4872134" cy="5563544"/>
            <a:chOff x="1299231" y="1063796"/>
            <a:chExt cx="4872134" cy="55635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CCADF7-FE34-D519-A084-452E96AD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9966D-7E5C-229D-C26A-5F955E34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00000" cy="18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317B64-C77C-9E14-1E44-599632F6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7151" y="2936424"/>
              <a:ext cx="2400000" cy="18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DCE90DF-6A7C-DB07-E2E7-389764E8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1365" y="2936424"/>
              <a:ext cx="2400000" cy="180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14A2AE-F2D1-4A5A-FD94-BBCA7C7C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1BB0D0-43D0-9B76-5CF6-155BFAB13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0EE54F-9268-C328-AEBA-C5723D957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8939" y="1063796"/>
              <a:ext cx="2400000" cy="18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BD6D378-0ACB-F75B-9E1F-1992C569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2936424"/>
              <a:ext cx="2400000" cy="180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B776029-20BA-1501-F3D8-75C50354D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8939" y="2936424"/>
              <a:ext cx="2400000" cy="1800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E0BBE2-88A3-82D3-551B-0869B54F8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1DA45-739D-1B9F-3B1C-E8ABDA0F9B0D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A9089-711F-F91A-EA9E-A851D6F11E20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38AA26-BC6D-F4EB-984E-3354CF8577B4}"/>
                </a:ext>
              </a:extLst>
            </p:cNvPr>
            <p:cNvSpPr txBox="1"/>
            <p:nvPr/>
          </p:nvSpPr>
          <p:spPr>
            <a:xfrm>
              <a:off x="1333638" y="48732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74CBE2-81C7-0584-6F7F-391BB52CE5E3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2FBEDE-A415-5312-3E89-8305C95A17A7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9D94C-DDFC-2EA3-95BD-69088939A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0.02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9.57±0.12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10.76±0.16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0.2443±0.0016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E83EAD-D498-A4FE-FF1D-C2D61F91C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 is observed,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762251"/>
              </p:ext>
            </p:extLst>
          </p:nvPr>
        </p:nvGraphicFramePr>
        <p:xfrm>
          <a:off x="3615447" y="189000"/>
          <a:ext cx="423496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0952371-21C1-920D-2D06-73FCE04D7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496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49041"/>
              </p:ext>
            </p:extLst>
          </p:nvPr>
        </p:nvGraphicFramePr>
        <p:xfrm>
          <a:off x="-2076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735133-B9F9-A926-FE3E-CA226323A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6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415A52-16FD-2211-BDB0-5E85BDCF7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507"/>
              </p:ext>
            </p:extLst>
          </p:nvPr>
        </p:nvGraphicFramePr>
        <p:xfrm>
          <a:off x="-2078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B232B22-7B58-4ED5-9AA5-5C0DCE189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78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55A9469-F70C-3C68-08CE-0E87D066A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45565"/>
              </p:ext>
            </p:extLst>
          </p:nvPr>
        </p:nvGraphicFramePr>
        <p:xfrm>
          <a:off x="361578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A3A069-11D0-C114-4CD1-4FF01277B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78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816EB41-4BBE-72A2-B2E8-CD42A569F6E5}"/>
              </a:ext>
            </a:extLst>
          </p:cNvPr>
          <p:cNvGrpSpPr/>
          <p:nvPr/>
        </p:nvGrpSpPr>
        <p:grpSpPr>
          <a:xfrm>
            <a:off x="7613911" y="291914"/>
            <a:ext cx="2822857" cy="2160000"/>
            <a:chOff x="409575" y="803863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A43B23F-F8F5-96E9-7EB9-E3261B93A0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2085423"/>
                </p:ext>
              </p:extLst>
            </p:nvPr>
          </p:nvGraphicFramePr>
          <p:xfrm>
            <a:off x="409575" y="803863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2A9F5F18-C01D-A9F0-D2B8-274DB90C3B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9575" y="803863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CCC8B4-9F12-C854-7CA9-D92F3A8DCB69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003EDF-A24C-45D1-3F2B-D00D93BCE5D2}"/>
              </a:ext>
            </a:extLst>
          </p:cNvPr>
          <p:cNvGrpSpPr/>
          <p:nvPr/>
        </p:nvGrpSpPr>
        <p:grpSpPr>
          <a:xfrm>
            <a:off x="838200" y="1857058"/>
            <a:ext cx="4319905" cy="4319905"/>
            <a:chOff x="6957160" y="2411920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38735-55FE-7B00-D6B1-9D7E8259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0" y="2411920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7D89F3-E656-C3D3-3C19-2F2448835DCE}"/>
                </a:ext>
              </a:extLst>
            </p:cNvPr>
            <p:cNvSpPr/>
            <p:nvPr/>
          </p:nvSpPr>
          <p:spPr>
            <a:xfrm>
              <a:off x="8205952" y="397193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303EE1-8D90-C975-3C56-71FBFCE8BA36}"/>
                </a:ext>
              </a:extLst>
            </p:cNvPr>
            <p:cNvSpPr/>
            <p:nvPr/>
          </p:nvSpPr>
          <p:spPr>
            <a:xfrm>
              <a:off x="8332660" y="540602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1CDFF2-34E3-4D7E-48CA-03C7F47EDC77}"/>
                </a:ext>
              </a:extLst>
            </p:cNvPr>
            <p:cNvSpPr/>
            <p:nvPr/>
          </p:nvSpPr>
          <p:spPr>
            <a:xfrm>
              <a:off x="9035025" y="37541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FF37F-0C2C-958E-439A-2D24E78AC690}"/>
                </a:ext>
              </a:extLst>
            </p:cNvPr>
            <p:cNvSpPr txBox="1"/>
            <p:nvPr/>
          </p:nvSpPr>
          <p:spPr>
            <a:xfrm>
              <a:off x="7309941" y="375415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495970-16C2-8244-1AC7-CD5E674B203D}"/>
                </a:ext>
              </a:extLst>
            </p:cNvPr>
            <p:cNvSpPr txBox="1"/>
            <p:nvPr/>
          </p:nvSpPr>
          <p:spPr>
            <a:xfrm>
              <a:off x="8385952" y="555805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C443DB-301A-62E6-54AC-AE62A2BB5457}"/>
                </a:ext>
              </a:extLst>
            </p:cNvPr>
            <p:cNvSpPr txBox="1"/>
            <p:nvPr/>
          </p:nvSpPr>
          <p:spPr>
            <a:xfrm>
              <a:off x="8422522" y="344107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D2229E-2096-5D62-1AF0-D7B57AAEEE59}"/>
              </a:ext>
            </a:extLst>
          </p:cNvPr>
          <p:cNvGrpSpPr/>
          <p:nvPr/>
        </p:nvGrpSpPr>
        <p:grpSpPr>
          <a:xfrm>
            <a:off x="6096000" y="1825625"/>
            <a:ext cx="4870809" cy="3672628"/>
            <a:chOff x="1298130" y="1063796"/>
            <a:chExt cx="4870809" cy="36726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9CB468-E0D7-38A5-75DC-3E66DC85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D9007-0645-B1B2-F731-FA7C8718EDA1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22313D-24F0-AE44-D52D-ECE7B4E65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11161" cy="18083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848679-111B-6B5D-F9AA-56C7B57A74A2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045CD5-352A-6682-9BB3-2E68A83A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2936424"/>
              <a:ext cx="2400000" cy="180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BBD4D-4521-48FA-6A0F-9729F4120B39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69B73-30A1-2F52-CBB1-8E4AD3AA9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A3DD14-2650-E878-FF8B-9CAB3C5301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curve behaves well only below 0-10V (compliance?),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performs well even with hysteresis, the output curves show good field effect. The measured properties are considered unreliable.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18347"/>
              </p:ext>
            </p:extLst>
          </p:nvPr>
        </p:nvGraphicFramePr>
        <p:xfrm>
          <a:off x="362382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0317E-AAEE-A2E8-7EA2-12991A7A0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382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19190"/>
              </p:ext>
            </p:extLst>
          </p:nvPr>
        </p:nvGraphicFramePr>
        <p:xfrm>
          <a:off x="-1989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003B11-73C7-0C82-D96F-18BD09E5F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9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A4012C-EBFC-1D01-816C-24692A5DA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79631"/>
              </p:ext>
            </p:extLst>
          </p:nvPr>
        </p:nvGraphicFramePr>
        <p:xfrm>
          <a:off x="-1989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E8814B-E346-BC25-5FAD-26DAF2DCD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89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403239-4A24-0C6D-0BE8-9160699D9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68706"/>
              </p:ext>
            </p:extLst>
          </p:nvPr>
        </p:nvGraphicFramePr>
        <p:xfrm>
          <a:off x="362382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C749EA1-D7BC-6186-EE02-03B98113F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382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B5B8177-8E12-4BB2-8281-38597633497D}"/>
              </a:ext>
            </a:extLst>
          </p:cNvPr>
          <p:cNvGrpSpPr/>
          <p:nvPr/>
        </p:nvGrpSpPr>
        <p:grpSpPr>
          <a:xfrm>
            <a:off x="7610232" y="291914"/>
            <a:ext cx="2822857" cy="2160000"/>
            <a:chOff x="413869" y="801550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D10ADDE6-7139-6CF6-7418-584E43A0CE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8837814"/>
                </p:ext>
              </p:extLst>
            </p:nvPr>
          </p:nvGraphicFramePr>
          <p:xfrm>
            <a:off x="413869" y="801550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56C069AD-5D6D-BD74-D034-DD728D5664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3869" y="801550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D2AE75-E686-A840-85E4-A01A23B35F1D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E46C-BC98-BA5A-FE71-C24B0E17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(Samples 1-8)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9BAB-82BD-E89A-C13F-CBC10BFC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41591"/>
              </p:ext>
            </p:extLst>
          </p:nvPr>
        </p:nvGraphicFramePr>
        <p:xfrm>
          <a:off x="120988" y="1118870"/>
          <a:ext cx="11017182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139">
                  <a:extLst>
                    <a:ext uri="{9D8B030D-6E8A-4147-A177-3AD203B41FA5}">
                      <a16:colId xmlns:a16="http://schemas.microsoft.com/office/drawing/2014/main" val="837569925"/>
                    </a:ext>
                  </a:extLst>
                </a:gridCol>
                <a:gridCol w="960278">
                  <a:extLst>
                    <a:ext uri="{9D8B030D-6E8A-4147-A177-3AD203B41FA5}">
                      <a16:colId xmlns:a16="http://schemas.microsoft.com/office/drawing/2014/main" val="3197246034"/>
                    </a:ext>
                  </a:extLst>
                </a:gridCol>
                <a:gridCol w="927137">
                  <a:extLst>
                    <a:ext uri="{9D8B030D-6E8A-4147-A177-3AD203B41FA5}">
                      <a16:colId xmlns:a16="http://schemas.microsoft.com/office/drawing/2014/main" val="2440304065"/>
                    </a:ext>
                  </a:extLst>
                </a:gridCol>
                <a:gridCol w="1642038">
                  <a:extLst>
                    <a:ext uri="{9D8B030D-6E8A-4147-A177-3AD203B41FA5}">
                      <a16:colId xmlns:a16="http://schemas.microsoft.com/office/drawing/2014/main" val="3912033627"/>
                    </a:ext>
                  </a:extLst>
                </a:gridCol>
                <a:gridCol w="1910125">
                  <a:extLst>
                    <a:ext uri="{9D8B030D-6E8A-4147-A177-3AD203B41FA5}">
                      <a16:colId xmlns:a16="http://schemas.microsoft.com/office/drawing/2014/main" val="283620671"/>
                    </a:ext>
                  </a:extLst>
                </a:gridCol>
                <a:gridCol w="1129117">
                  <a:extLst>
                    <a:ext uri="{9D8B030D-6E8A-4147-A177-3AD203B41FA5}">
                      <a16:colId xmlns:a16="http://schemas.microsoft.com/office/drawing/2014/main" val="2835801018"/>
                    </a:ext>
                  </a:extLst>
                </a:gridCol>
                <a:gridCol w="1307880">
                  <a:extLst>
                    <a:ext uri="{9D8B030D-6E8A-4147-A177-3AD203B41FA5}">
                      <a16:colId xmlns:a16="http://schemas.microsoft.com/office/drawing/2014/main" val="140818165"/>
                    </a:ext>
                  </a:extLst>
                </a:gridCol>
                <a:gridCol w="1528468">
                  <a:extLst>
                    <a:ext uri="{9D8B030D-6E8A-4147-A177-3AD203B41FA5}">
                      <a16:colId xmlns:a16="http://schemas.microsoft.com/office/drawing/2014/main" val="3090755926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 (um)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 (um)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MoS2 thick (nm)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(#/10^6)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 (V/dec)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04800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19.8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2.6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4.5±0.5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4.32±0.16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-8.75±0.11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0.2156±0.0013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75389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S1_d2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11.6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2.3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5.4±0.7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12.67±0.08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6.87±0.13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0.01684±0.00010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52822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2.71±0.05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-32.1±-.7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0.0049±0.0002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088613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S1_d4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8.70±0.12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0.01091±0.00002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475668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S1_d5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2.9±0.7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296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S4_d1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2.85±0.04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-43.0±0.6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0.478±0.012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8286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8.9±0.9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9509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S5_d2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5.8±0.9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5.085±0.26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-4.62±0.08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0.01113±0.00006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917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S5_d3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02260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S5_d4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3.1±0.5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5330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S6_d1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8.3±0.9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4.98±00.10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-15.61±0.07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0.96±0.007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039384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S6_d2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10.8±0.6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7928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S6_d3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4.66±0.10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-6.30±0.10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0.26280±0.0014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176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S7_d1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5.92±0.07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-3.2±0.2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0.0483±0.0005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8150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S7_d4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3.8±0.4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6.5±0.3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-9.23±0.08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0.00919±0.00004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788845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S7_d5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5.7±0.3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145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S8_d1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6.2±0.6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9.57±0.12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10.76±0.16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0.2443±0.0016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8493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53F1E9-A6A9-5B9B-C2BD-FFB1583D6268}"/>
              </a:ext>
            </a:extLst>
          </p:cNvPr>
          <p:cNvSpPr txBox="1"/>
          <p:nvPr/>
        </p:nvSpPr>
        <p:spPr>
          <a:xfrm>
            <a:off x="0" y="368157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3C020-A962-07A3-65DB-8DED430E1CA9}"/>
              </a:ext>
            </a:extLst>
          </p:cNvPr>
          <p:cNvSpPr/>
          <p:nvPr/>
        </p:nvSpPr>
        <p:spPr>
          <a:xfrm>
            <a:off x="8117840" y="111760"/>
            <a:ext cx="1544812" cy="256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6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B21C7-4914-3547-21AF-A2EA44DA8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0.82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4.19±0.05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-14.14±0.09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0.784±0.006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2E0674-E490-1C35-C5B8-5767F1FF47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 is observed,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&lt;=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339118"/>
              </p:ext>
            </p:extLst>
          </p:nvPr>
        </p:nvGraphicFramePr>
        <p:xfrm>
          <a:off x="36154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8540A66-2B76-2D72-8213-F3CB3A7DD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67597"/>
              </p:ext>
            </p:extLst>
          </p:nvPr>
        </p:nvGraphicFramePr>
        <p:xfrm>
          <a:off x="-24115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1D7BCFB-78E1-F4AA-2CD0-9E02A363D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115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1369366-55DE-17BB-15D4-23482D67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60145"/>
              </p:ext>
            </p:extLst>
          </p:nvPr>
        </p:nvGraphicFramePr>
        <p:xfrm>
          <a:off x="-24115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8BB869D-2452-ACB3-8A69-62DC767F7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4115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90302E-57AF-B26E-2C79-2C3886477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96146"/>
              </p:ext>
            </p:extLst>
          </p:nvPr>
        </p:nvGraphicFramePr>
        <p:xfrm>
          <a:off x="361544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07419F4-DC3B-24D0-B486-3C9690EAFA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44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7EE04EB-7D96-42F8-25F9-B98EE96AD4D0}"/>
              </a:ext>
            </a:extLst>
          </p:cNvPr>
          <p:cNvGrpSpPr/>
          <p:nvPr/>
        </p:nvGrpSpPr>
        <p:grpSpPr>
          <a:xfrm>
            <a:off x="7608235" y="291914"/>
            <a:ext cx="2822857" cy="2160000"/>
            <a:chOff x="3249555" y="801550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249E88A4-B5DF-0242-133D-A30063F000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9363134"/>
                </p:ext>
              </p:extLst>
            </p:nvPr>
          </p:nvGraphicFramePr>
          <p:xfrm>
            <a:off x="3249555" y="801550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32220548-3B0B-FE99-0382-7C92815A57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9555" y="801550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2CA984-F8BF-206E-63A4-6ADCCF8FC4EB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4B83CA-79BE-B48C-EBD0-93FDEA33E78C}"/>
              </a:ext>
            </a:extLst>
          </p:cNvPr>
          <p:cNvGrpSpPr/>
          <p:nvPr/>
        </p:nvGrpSpPr>
        <p:grpSpPr>
          <a:xfrm>
            <a:off x="838200" y="1857058"/>
            <a:ext cx="4360208" cy="4319905"/>
            <a:chOff x="6954278" y="2411919"/>
            <a:chExt cx="4360208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FDE91-2062-A3E8-493D-4BFF2738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278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108874-F81F-FD00-8005-DDA3C94AFF54}"/>
                </a:ext>
              </a:extLst>
            </p:cNvPr>
            <p:cNvSpPr/>
            <p:nvPr/>
          </p:nvSpPr>
          <p:spPr>
            <a:xfrm>
              <a:off x="7567777" y="455303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C58D91-B58E-C7DF-7B4A-2B2BA83CFA7C}"/>
                </a:ext>
              </a:extLst>
            </p:cNvPr>
            <p:cNvSpPr/>
            <p:nvPr/>
          </p:nvSpPr>
          <p:spPr>
            <a:xfrm>
              <a:off x="7893535" y="347749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64DDB3-863B-0E47-66E7-269BEDA4FA66}"/>
                </a:ext>
              </a:extLst>
            </p:cNvPr>
            <p:cNvSpPr/>
            <p:nvPr/>
          </p:nvSpPr>
          <p:spPr>
            <a:xfrm>
              <a:off x="7795402" y="519930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52251-DB3D-94B6-181B-610350357D3F}"/>
                </a:ext>
              </a:extLst>
            </p:cNvPr>
            <p:cNvSpPr txBox="1"/>
            <p:nvPr/>
          </p:nvSpPr>
          <p:spPr>
            <a:xfrm>
              <a:off x="7946827" y="362953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C09F7-AFA2-C539-3033-5917E033408B}"/>
                </a:ext>
              </a:extLst>
            </p:cNvPr>
            <p:cNvSpPr txBox="1"/>
            <p:nvPr/>
          </p:nvSpPr>
          <p:spPr>
            <a:xfrm>
              <a:off x="7182899" y="488621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571900-304C-0D99-1237-22E63980A993}"/>
                </a:ext>
              </a:extLst>
            </p:cNvPr>
            <p:cNvSpPr/>
            <p:nvPr/>
          </p:nvSpPr>
          <p:spPr>
            <a:xfrm>
              <a:off x="8900683" y="415525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24701-38FF-4428-A9D1-FF6A1B597113}"/>
                </a:ext>
              </a:extLst>
            </p:cNvPr>
            <p:cNvSpPr txBox="1"/>
            <p:nvPr/>
          </p:nvSpPr>
          <p:spPr>
            <a:xfrm>
              <a:off x="8953975" y="430729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B0C0A8-86CA-7412-5F45-AD3FA6325EAF}"/>
                </a:ext>
              </a:extLst>
            </p:cNvPr>
            <p:cNvSpPr/>
            <p:nvPr/>
          </p:nvSpPr>
          <p:spPr>
            <a:xfrm>
              <a:off x="9729756" y="479895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D30213-068C-85B6-F8CE-374B0BCF47BB}"/>
                </a:ext>
              </a:extLst>
            </p:cNvPr>
            <p:cNvSpPr txBox="1"/>
            <p:nvPr/>
          </p:nvSpPr>
          <p:spPr>
            <a:xfrm>
              <a:off x="9783048" y="495098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C4C6BD-B7F0-418D-292D-6C087E4AAA6D}"/>
                </a:ext>
              </a:extLst>
            </p:cNvPr>
            <p:cNvSpPr/>
            <p:nvPr/>
          </p:nvSpPr>
          <p:spPr>
            <a:xfrm>
              <a:off x="10432121" y="446303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BAEEEA-DE33-E2C7-B879-F17CD4C1F346}"/>
                </a:ext>
              </a:extLst>
            </p:cNvPr>
            <p:cNvSpPr txBox="1"/>
            <p:nvPr/>
          </p:nvSpPr>
          <p:spPr>
            <a:xfrm>
              <a:off x="10485413" y="461507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4B2297-BAC8-07E0-ACE2-4745B643A947}"/>
              </a:ext>
            </a:extLst>
          </p:cNvPr>
          <p:cNvGrpSpPr/>
          <p:nvPr/>
        </p:nvGrpSpPr>
        <p:grpSpPr>
          <a:xfrm>
            <a:off x="6096000" y="626040"/>
            <a:ext cx="4862530" cy="5550923"/>
            <a:chOff x="1298130" y="1063796"/>
            <a:chExt cx="4862530" cy="55509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F0C10C-F0CD-D300-C273-11E1E21C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1063796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DCD15D-A067-CC9B-0EF2-9C6AB792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660" y="1066643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F62869-F519-59C6-D041-815A5A5C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2936424"/>
              <a:ext cx="2400000" cy="18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F3FCF0-DF33-1634-9A47-B792FC2CF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2936424"/>
              <a:ext cx="2400000" cy="18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8E864D-5B43-8961-9A5C-C1CE1380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4719"/>
              <a:ext cx="2400000" cy="180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03C66-0341-476D-0280-AD058AEC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4814719"/>
              <a:ext cx="2400000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8FF2CA-ADA5-CEA8-D1D6-5BDC57792BE4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820151-0E15-2B8F-B6AA-75DBA7FA3231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55BCD1-D770-DF6D-2D6B-44CDF2F689C6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D5D7DF-620D-0EE6-0550-F4EB1A48398E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B923E-A094-19CD-1314-FD2A69CCD985}"/>
                </a:ext>
              </a:extLst>
            </p:cNvPr>
            <p:cNvSpPr txBox="1"/>
            <p:nvPr/>
          </p:nvSpPr>
          <p:spPr>
            <a:xfrm>
              <a:off x="1333638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C43855-65F6-F11C-F166-5E22C99F8D63}"/>
                </a:ext>
              </a:extLst>
            </p:cNvPr>
            <p:cNvSpPr txBox="1"/>
            <p:nvPr/>
          </p:nvSpPr>
          <p:spPr>
            <a:xfrm>
              <a:off x="3788829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71A9D-7E8E-A1EF-E6FF-0CC8FC78B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37FBA-3C53-E2FD-B93A-55DB21E1A8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finished because of constant interruption from the interlock, so I used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curve that got the longest measurement range. After that the connection between the sample and the tips was completely lost.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581601"/>
              </p:ext>
            </p:extLst>
          </p:nvPr>
        </p:nvGraphicFramePr>
        <p:xfrm>
          <a:off x="360620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A3CA9AD-C794-F6A9-3082-1F17D9D7D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620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92779"/>
              </p:ext>
            </p:extLst>
          </p:nvPr>
        </p:nvGraphicFramePr>
        <p:xfrm>
          <a:off x="-23725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F0E659-DDA3-2148-7AD0-3C82C7F07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725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A8A9749-ECF6-9B2D-7F2C-729A5F9FAB70}"/>
              </a:ext>
            </a:extLst>
          </p:cNvPr>
          <p:cNvGrpSpPr/>
          <p:nvPr/>
        </p:nvGrpSpPr>
        <p:grpSpPr>
          <a:xfrm>
            <a:off x="7603235" y="291914"/>
            <a:ext cx="2822857" cy="2160000"/>
            <a:chOff x="403497" y="801926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ECA8D1B9-5065-D36E-08A7-6CD4F875DE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348735"/>
                </p:ext>
              </p:extLst>
            </p:nvPr>
          </p:nvGraphicFramePr>
          <p:xfrm>
            <a:off x="403497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4" name="Object 43">
                          <a:extLst>
                            <a:ext uri="{FF2B5EF4-FFF2-40B4-BE49-F238E27FC236}">
                              <a16:creationId xmlns:a16="http://schemas.microsoft.com/office/drawing/2014/main" id="{A9070564-C3CD-759B-B950-6167172CC10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3497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4837AD-479F-3349-7AAD-CF9E180C5441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6DE85-024C-F515-8335-7F8022CDE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0.50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10.2±1.0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22.3±0.8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0.0197±0.0006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DC416B-D6F8-28D9-89A5-DD1A583BB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present, however,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71876"/>
              </p:ext>
            </p:extLst>
          </p:nvPr>
        </p:nvGraphicFramePr>
        <p:xfrm>
          <a:off x="3642976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07D9B86-51F2-8F1B-576E-43487CBF0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2976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32715"/>
              </p:ext>
            </p:extLst>
          </p:nvPr>
        </p:nvGraphicFramePr>
        <p:xfrm>
          <a:off x="-220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0525223-2816-DAC4-99B0-CC7F08884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07EC00-F5F7-A847-8CE0-306DD2EC6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20282"/>
              </p:ext>
            </p:extLst>
          </p:nvPr>
        </p:nvGraphicFramePr>
        <p:xfrm>
          <a:off x="-220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BCE51F-2D77-35E9-11DA-F97A8C5C3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0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C1843D3-A48A-6783-5B14-569189150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372583"/>
              </p:ext>
            </p:extLst>
          </p:nvPr>
        </p:nvGraphicFramePr>
        <p:xfrm>
          <a:off x="364297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1B289B5-E294-DFBD-62F0-CDB38B1823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297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F67D436-54A0-DB1D-759C-8C961E506452}"/>
              </a:ext>
            </a:extLst>
          </p:cNvPr>
          <p:cNvGrpSpPr/>
          <p:nvPr/>
        </p:nvGrpSpPr>
        <p:grpSpPr>
          <a:xfrm>
            <a:off x="7600657" y="291914"/>
            <a:ext cx="2822857" cy="2160000"/>
            <a:chOff x="3245757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EF637CF1-40CE-71AF-B6C6-1D47FE694F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9012378"/>
                </p:ext>
              </p:extLst>
            </p:nvPr>
          </p:nvGraphicFramePr>
          <p:xfrm>
            <a:off x="3245757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23108300-FAB8-8C50-45F3-5269D4D463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5757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C10FB-BE59-0E57-5429-D08946065EAB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7374A7-A0D8-3E80-5777-8EDE6D513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0.21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2.54±0.05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-28.37±0.08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0.713±0.004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BC8E1B-5A8A-F1B5-B20E-435201495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with small hysteresis,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80961"/>
              </p:ext>
            </p:extLst>
          </p:nvPr>
        </p:nvGraphicFramePr>
        <p:xfrm>
          <a:off x="361628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64DA6A-473F-E78B-D7E1-084D12A5C6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28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67018"/>
              </p:ext>
            </p:extLst>
          </p:nvPr>
        </p:nvGraphicFramePr>
        <p:xfrm>
          <a:off x="-23185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D1AEEEC-DD02-EDAF-5C38-85D874121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85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DFFCBB-AD98-0781-17AB-9DCA99E38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24237"/>
              </p:ext>
            </p:extLst>
          </p:nvPr>
        </p:nvGraphicFramePr>
        <p:xfrm>
          <a:off x="361593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2FE5EB-3EC2-900F-38F9-D5BD77D51C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593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31B6EC-FBC3-1504-6451-A59B1E28C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588374"/>
              </p:ext>
            </p:extLst>
          </p:nvPr>
        </p:nvGraphicFramePr>
        <p:xfrm>
          <a:off x="-1899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A10CFC6-94B8-38D5-3F5A-0902E8302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899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DF3416D3-90F8-F94A-9576-B3DB788638BD}"/>
              </a:ext>
            </a:extLst>
          </p:cNvPr>
          <p:cNvGrpSpPr/>
          <p:nvPr/>
        </p:nvGrpSpPr>
        <p:grpSpPr>
          <a:xfrm>
            <a:off x="7614004" y="291914"/>
            <a:ext cx="2822857" cy="2160000"/>
            <a:chOff x="403497" y="27831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D7C6EB1A-227C-E6BD-7C36-04F056F41A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2596303"/>
                </p:ext>
              </p:extLst>
            </p:nvPr>
          </p:nvGraphicFramePr>
          <p:xfrm>
            <a:off x="403497" y="27831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7" name="Object 46">
                          <a:extLst>
                            <a:ext uri="{FF2B5EF4-FFF2-40B4-BE49-F238E27FC236}">
                              <a16:creationId xmlns:a16="http://schemas.microsoft.com/office/drawing/2014/main" id="{46C4DD07-2546-ADF4-50DB-FEB98964A1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3497" y="27831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0BEFBD-08E1-C8C5-302F-962196B0984E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8F533-F6B9-2F58-AD2D-0277A2E2B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4C961-36B2-77F7-839B-39C8469CE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706292"/>
              </p:ext>
            </p:extLst>
          </p:nvPr>
        </p:nvGraphicFramePr>
        <p:xfrm>
          <a:off x="362566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9F3791B-4F9F-C88B-FA4A-2DEF4FA3C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566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981856"/>
              </p:ext>
            </p:extLst>
          </p:nvPr>
        </p:nvGraphicFramePr>
        <p:xfrm>
          <a:off x="-20918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256654-3791-1CDB-8D81-173F5F0C3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8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B1C30163-885C-334A-84EB-848CC7AC3661}"/>
              </a:ext>
            </a:extLst>
          </p:cNvPr>
          <p:cNvGrpSpPr/>
          <p:nvPr/>
        </p:nvGrpSpPr>
        <p:grpSpPr>
          <a:xfrm>
            <a:off x="7609140" y="291914"/>
            <a:ext cx="2822857" cy="2160000"/>
            <a:chOff x="3245757" y="2783126"/>
            <a:chExt cx="2822857" cy="2160000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D3495948-0D0B-46D8-838F-7D626F2452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749711"/>
                </p:ext>
              </p:extLst>
            </p:nvPr>
          </p:nvGraphicFramePr>
          <p:xfrm>
            <a:off x="3245757" y="27831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0CF3D9A0-BFAD-E998-74F9-56619667D8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45757" y="27831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DFA23-43E3-4891-1601-E3994EEE730E}"/>
                </a:ext>
              </a:extLst>
            </p:cNvPr>
            <p:cNvSpPr txBox="1"/>
            <p:nvPr/>
          </p:nvSpPr>
          <p:spPr>
            <a:xfrm>
              <a:off x="4002308" y="297688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19D559-012C-EB18-DBD5-D576841D4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8.50±0.17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-45.0±0.4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0.329±0.005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4042F6-040E-DB8F-5A11-D981ABBFC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with small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-10V.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91159"/>
              </p:ext>
            </p:extLst>
          </p:nvPr>
        </p:nvGraphicFramePr>
        <p:xfrm>
          <a:off x="363490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CB6CEF-B2FB-6103-CFDD-72A0A3083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79001"/>
              </p:ext>
            </p:extLst>
          </p:nvPr>
        </p:nvGraphicFramePr>
        <p:xfrm>
          <a:off x="-230355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B7AEE89-A58B-B96C-0088-2E8647FE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55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3E4095-62BC-DE3A-649A-4C69E9CCF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64335"/>
              </p:ext>
            </p:extLst>
          </p:nvPr>
        </p:nvGraphicFramePr>
        <p:xfrm>
          <a:off x="36349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933A73D-A46B-6C9D-A2DE-F3B4127A6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339AB8-ACCE-43D0-65DE-DD18B6EC5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62306"/>
              </p:ext>
            </p:extLst>
          </p:nvPr>
        </p:nvGraphicFramePr>
        <p:xfrm>
          <a:off x="-23035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7DD88E1-54E9-246E-6ECE-6CF59F971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5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3EAE571-C1FC-F766-EAD4-2D7EE1D3DF6E}"/>
              </a:ext>
            </a:extLst>
          </p:cNvPr>
          <p:cNvGrpSpPr/>
          <p:nvPr/>
        </p:nvGrpSpPr>
        <p:grpSpPr>
          <a:xfrm>
            <a:off x="7604693" y="291914"/>
            <a:ext cx="2822857" cy="2160000"/>
            <a:chOff x="403497" y="477194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901001B-5FC2-0E0D-C801-BFB3757E49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462154"/>
                </p:ext>
              </p:extLst>
            </p:nvPr>
          </p:nvGraphicFramePr>
          <p:xfrm>
            <a:off x="403497" y="477194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8" name="Object 47">
                          <a:extLst>
                            <a:ext uri="{FF2B5EF4-FFF2-40B4-BE49-F238E27FC236}">
                              <a16:creationId xmlns:a16="http://schemas.microsoft.com/office/drawing/2014/main" id="{B551A5F3-B37D-9B62-72EF-2888C9DF7B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3497" y="477194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20CF6-BC99-7CF1-5D24-0437386AEC65}"/>
                </a:ext>
              </a:extLst>
            </p:cNvPr>
            <p:cNvSpPr txBox="1"/>
            <p:nvPr/>
          </p:nvSpPr>
          <p:spPr>
            <a:xfrm>
              <a:off x="1181238" y="49875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80355-DA25-B000-6BC9-283F5A8C6F5A}"/>
              </a:ext>
            </a:extLst>
          </p:cNvPr>
          <p:cNvGrpSpPr/>
          <p:nvPr/>
        </p:nvGrpSpPr>
        <p:grpSpPr>
          <a:xfrm>
            <a:off x="838200" y="1825625"/>
            <a:ext cx="4354210" cy="4319905"/>
            <a:chOff x="6954278" y="2411919"/>
            <a:chExt cx="4354210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E10D85-D0A9-AE23-28CB-F6DB61E4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278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EE1691-CD64-2C1D-E5D1-EF323141B93B}"/>
                </a:ext>
              </a:extLst>
            </p:cNvPr>
            <p:cNvSpPr/>
            <p:nvPr/>
          </p:nvSpPr>
          <p:spPr>
            <a:xfrm>
              <a:off x="8111360" y="3444441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377161-C9A5-6E5D-96AC-A422FFCEBA6B}"/>
                </a:ext>
              </a:extLst>
            </p:cNvPr>
            <p:cNvSpPr/>
            <p:nvPr/>
          </p:nvSpPr>
          <p:spPr>
            <a:xfrm>
              <a:off x="8484027" y="519701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255485-292E-E67F-E44B-0D0DB8E4F1D5}"/>
                </a:ext>
              </a:extLst>
            </p:cNvPr>
            <p:cNvSpPr/>
            <p:nvPr/>
          </p:nvSpPr>
          <p:spPr>
            <a:xfrm>
              <a:off x="8970094" y="3798431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F9AF73-F64E-9476-EDFA-A4A3CDEC0880}"/>
                </a:ext>
              </a:extLst>
            </p:cNvPr>
            <p:cNvSpPr txBox="1"/>
            <p:nvPr/>
          </p:nvSpPr>
          <p:spPr>
            <a:xfrm>
              <a:off x="7215349" y="322666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2ACB96-7F9A-EE93-385E-91CB5DB1A431}"/>
                </a:ext>
              </a:extLst>
            </p:cNvPr>
            <p:cNvSpPr txBox="1"/>
            <p:nvPr/>
          </p:nvSpPr>
          <p:spPr>
            <a:xfrm>
              <a:off x="8537319" y="534905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B4F51-2720-883C-1AAB-BF79A34CC0EC}"/>
                </a:ext>
              </a:extLst>
            </p:cNvPr>
            <p:cNvSpPr txBox="1"/>
            <p:nvPr/>
          </p:nvSpPr>
          <p:spPr>
            <a:xfrm>
              <a:off x="8357591" y="348534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4B2E9B-DA04-B218-A37D-6D0368D095A7}"/>
                </a:ext>
              </a:extLst>
            </p:cNvPr>
            <p:cNvSpPr/>
            <p:nvPr/>
          </p:nvSpPr>
          <p:spPr>
            <a:xfrm>
              <a:off x="9242335" y="3453076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4BCE2D-3F5A-B988-9268-69DAA1AA3FB3}"/>
                </a:ext>
              </a:extLst>
            </p:cNvPr>
            <p:cNvSpPr txBox="1"/>
            <p:nvPr/>
          </p:nvSpPr>
          <p:spPr>
            <a:xfrm>
              <a:off x="9295627" y="36051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CAA2C0-7277-8DB7-0775-A282F378C01A}"/>
                </a:ext>
              </a:extLst>
            </p:cNvPr>
            <p:cNvSpPr/>
            <p:nvPr/>
          </p:nvSpPr>
          <p:spPr>
            <a:xfrm>
              <a:off x="10426123" y="315669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C7C3E-2E8D-8367-CA2B-9947C9CC9F8A}"/>
                </a:ext>
              </a:extLst>
            </p:cNvPr>
            <p:cNvSpPr txBox="1"/>
            <p:nvPr/>
          </p:nvSpPr>
          <p:spPr>
            <a:xfrm>
              <a:off x="10479415" y="330873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A2AD01-F20D-EE47-02C3-C1FA56342459}"/>
              </a:ext>
            </a:extLst>
          </p:cNvPr>
          <p:cNvGrpSpPr/>
          <p:nvPr/>
        </p:nvGrpSpPr>
        <p:grpSpPr>
          <a:xfrm>
            <a:off x="6109080" y="626040"/>
            <a:ext cx="4859648" cy="5550923"/>
            <a:chOff x="1298130" y="1063796"/>
            <a:chExt cx="4859648" cy="55509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58079E-849D-EE1A-F823-C67D1D1FA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7DB4F3-AD20-C998-A655-28DEDBD6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8241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33CFBF-982D-DAEC-759D-867D4A5D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10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66344E-92F2-FF59-7B63-1D035D599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2934826"/>
              <a:ext cx="2397612" cy="17982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B809C2-1288-DB07-A4FF-CC19FF494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4719"/>
              <a:ext cx="24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959148-0F54-3E86-3FB5-E9C42D3431D0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23B7C-88D8-CD63-996A-D7721FB3EB9D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A6401B-F9D8-1D63-D702-B52614F3FCB4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26AE4B-AD8A-77A0-7DC0-C16A20E7D9AB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DCECF-0076-B0BC-3DDA-E0FFF7700878}"/>
                </a:ext>
              </a:extLst>
            </p:cNvPr>
            <p:cNvSpPr txBox="1"/>
            <p:nvPr/>
          </p:nvSpPr>
          <p:spPr>
            <a:xfrm>
              <a:off x="1333638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927B7-B770-1C56-AE31-953172E47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0.000643*10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13.9±0.10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20.2±0.7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0.0309±0.0008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10C35E-4D2E-5417-FAA1-59C4E789FD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significant hysteresis, however, the output curves show good field effect.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35056"/>
              </p:ext>
            </p:extLst>
          </p:nvPr>
        </p:nvGraphicFramePr>
        <p:xfrm>
          <a:off x="36349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9C9505-E256-CB9D-F515-9E4B37AC8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02559"/>
              </p:ext>
            </p:extLst>
          </p:nvPr>
        </p:nvGraphicFramePr>
        <p:xfrm>
          <a:off x="-2303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EEB7F8D-6536-CB6A-2DEE-B2E8878D3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3F0FAE-77CA-DD0E-C09A-5C9045EF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18256"/>
              </p:ext>
            </p:extLst>
          </p:nvPr>
        </p:nvGraphicFramePr>
        <p:xfrm>
          <a:off x="3634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BD1315E-40CC-6334-A9F8-DFF9B0128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D77BED5-C1B0-6343-235D-A98254E57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647659"/>
              </p:ext>
            </p:extLst>
          </p:nvPr>
        </p:nvGraphicFramePr>
        <p:xfrm>
          <a:off x="-23032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ACE0C9A-71A9-E41E-B929-5CDDC7B54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2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0E7A001-DC28-EF29-2517-F5892A2AA9B4}"/>
              </a:ext>
            </a:extLst>
          </p:cNvPr>
          <p:cNvGrpSpPr/>
          <p:nvPr/>
        </p:nvGrpSpPr>
        <p:grpSpPr>
          <a:xfrm>
            <a:off x="7638868" y="291914"/>
            <a:ext cx="2822857" cy="2160000"/>
            <a:chOff x="406671" y="802028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A41200B8-E449-6E98-6DF8-30B1AD2B4B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4895706"/>
                </p:ext>
              </p:extLst>
            </p:nvPr>
          </p:nvGraphicFramePr>
          <p:xfrm>
            <a:off x="406671" y="802028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137C2DA9-A4CF-21C8-00FE-7A28BE06D0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6671" y="802028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0D54D6-0713-4CA0-FF3B-0471FD3A0655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BBEFCA-D0A2-286C-CC59-EF46739D5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6.44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3.66±0.07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-25.02±0.9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0.3481±0.0017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BF7E3-157C-292C-A8DB-B824A4242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with small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803802"/>
              </p:ext>
            </p:extLst>
          </p:nvPr>
        </p:nvGraphicFramePr>
        <p:xfrm>
          <a:off x="363990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C70B6C-CCE9-2FC7-3061-6EAE7027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90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69264"/>
              </p:ext>
            </p:extLst>
          </p:nvPr>
        </p:nvGraphicFramePr>
        <p:xfrm>
          <a:off x="-24261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B3B742-8090-92DE-D02D-5E43CBA02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261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9EA118D-6029-8F7B-F068-7EF0E3A02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70259"/>
              </p:ext>
            </p:extLst>
          </p:nvPr>
        </p:nvGraphicFramePr>
        <p:xfrm>
          <a:off x="3639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4B89C7A-B97B-B3D7-81F0-4EF7BCB25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0569DD-98C5-9CF7-87AD-DDD452728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12757"/>
              </p:ext>
            </p:extLst>
          </p:nvPr>
        </p:nvGraphicFramePr>
        <p:xfrm>
          <a:off x="-2426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07339C4-FB23-0706-6DA1-FE1ACE662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426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D2BA005-995A-98BD-D54D-9889F3D762E5}"/>
              </a:ext>
            </a:extLst>
          </p:cNvPr>
          <p:cNvGrpSpPr/>
          <p:nvPr/>
        </p:nvGrpSpPr>
        <p:grpSpPr>
          <a:xfrm>
            <a:off x="7602193" y="291914"/>
            <a:ext cx="2822857" cy="2160000"/>
            <a:chOff x="3248557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541E901B-2ACD-5C39-3AEE-69040291B5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6602407"/>
                </p:ext>
              </p:extLst>
            </p:nvPr>
          </p:nvGraphicFramePr>
          <p:xfrm>
            <a:off x="3248557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DBD91CA0-8FDC-A5AD-2543-4A875B65CD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8557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2B8B01-7646-2F37-D9CC-B79DEEECD8A1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0072-7882-3A06-A32F-152EE1C9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(Samples 9-14)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D9B6D-3E2D-99EC-D5BB-549461889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325396"/>
              </p:ext>
            </p:extLst>
          </p:nvPr>
        </p:nvGraphicFramePr>
        <p:xfrm>
          <a:off x="152714" y="922782"/>
          <a:ext cx="11018825" cy="5935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79">
                  <a:extLst>
                    <a:ext uri="{9D8B030D-6E8A-4147-A177-3AD203B41FA5}">
                      <a16:colId xmlns:a16="http://schemas.microsoft.com/office/drawing/2014/main" val="4097956434"/>
                    </a:ext>
                  </a:extLst>
                </a:gridCol>
                <a:gridCol w="960420">
                  <a:extLst>
                    <a:ext uri="{9D8B030D-6E8A-4147-A177-3AD203B41FA5}">
                      <a16:colId xmlns:a16="http://schemas.microsoft.com/office/drawing/2014/main" val="3174896827"/>
                    </a:ext>
                  </a:extLst>
                </a:gridCol>
                <a:gridCol w="927276">
                  <a:extLst>
                    <a:ext uri="{9D8B030D-6E8A-4147-A177-3AD203B41FA5}">
                      <a16:colId xmlns:a16="http://schemas.microsoft.com/office/drawing/2014/main" val="860967180"/>
                    </a:ext>
                  </a:extLst>
                </a:gridCol>
                <a:gridCol w="1642283">
                  <a:extLst>
                    <a:ext uri="{9D8B030D-6E8A-4147-A177-3AD203B41FA5}">
                      <a16:colId xmlns:a16="http://schemas.microsoft.com/office/drawing/2014/main" val="2943527978"/>
                    </a:ext>
                  </a:extLst>
                </a:gridCol>
                <a:gridCol w="1910410">
                  <a:extLst>
                    <a:ext uri="{9D8B030D-6E8A-4147-A177-3AD203B41FA5}">
                      <a16:colId xmlns:a16="http://schemas.microsoft.com/office/drawing/2014/main" val="1866444153"/>
                    </a:ext>
                  </a:extLst>
                </a:gridCol>
                <a:gridCol w="1129285">
                  <a:extLst>
                    <a:ext uri="{9D8B030D-6E8A-4147-A177-3AD203B41FA5}">
                      <a16:colId xmlns:a16="http://schemas.microsoft.com/office/drawing/2014/main" val="3160589769"/>
                    </a:ext>
                  </a:extLst>
                </a:gridCol>
                <a:gridCol w="1308076">
                  <a:extLst>
                    <a:ext uri="{9D8B030D-6E8A-4147-A177-3AD203B41FA5}">
                      <a16:colId xmlns:a16="http://schemas.microsoft.com/office/drawing/2014/main" val="4093691203"/>
                    </a:ext>
                  </a:extLst>
                </a:gridCol>
                <a:gridCol w="1528696">
                  <a:extLst>
                    <a:ext uri="{9D8B030D-6E8A-4147-A177-3AD203B41FA5}">
                      <a16:colId xmlns:a16="http://schemas.microsoft.com/office/drawing/2014/main" val="404514121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Sample_device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MoS2 thick (nm)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ON/OFF (#/10^6)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SS (V/dec)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Vth (V)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mu (cm^2/(V*s))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9331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4.03±0.03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0.028581272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8089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10.8±1.4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4.19±0.05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-14.14±0.09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0.784±0.006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46313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9986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10.2±1.0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22.3±0.8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0.0197±0.0006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56683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-28.37±0.08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0.713±0.004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453462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87399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8.50±0.17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-45.0±0.4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0.329±0.005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05463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13.9±0.10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20.2±0.7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0.0309±0.0008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85332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9.2±0.8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3.66±0.07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-25.02±0.9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0.3481±0.0017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2907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9328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6.50±0.09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5.1±0.3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0.1231±0.0019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12526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8.62±0.11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-8.11±0.09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0.0677±0.0004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614557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6.411±0.004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-10.20±0.10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0.0331±0.0003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583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4.18±0.11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-10.31±0.10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2223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2.83±0.03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-42.1±0.5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0.288±0.006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090322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-13.22±0.05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0.1267±0.0003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666027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2.67±0.03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-55.3±0.7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0.274±0.007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004265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+mn-lt"/>
                        </a:rPr>
                        <a:t>Average ± </a:t>
                      </a:r>
                      <a:r>
                        <a:rPr lang="en-US" sz="1100" b="1" dirty="0" err="1">
                          <a:latin typeface="+mn-lt"/>
                        </a:rPr>
                        <a:t>StdDev</a:t>
                      </a:r>
                      <a:endParaRPr lang="ru-RU" sz="1100" b="1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5±7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6±3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-13±20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0.2±0.3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9098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C12817-D358-4B9A-045B-0595F12E237E}"/>
              </a:ext>
            </a:extLst>
          </p:cNvPr>
          <p:cNvSpPr txBox="1"/>
          <p:nvPr/>
        </p:nvSpPr>
        <p:spPr>
          <a:xfrm>
            <a:off x="0" y="279919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70F49-2A46-5E45-4B47-A9C967B58207}"/>
              </a:ext>
            </a:extLst>
          </p:cNvPr>
          <p:cNvSpPr/>
          <p:nvPr/>
        </p:nvSpPr>
        <p:spPr>
          <a:xfrm>
            <a:off x="8133080" y="177800"/>
            <a:ext cx="1483360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763AF-FE7D-F1DF-9AA7-85074402E164}"/>
              </a:ext>
            </a:extLst>
          </p:cNvPr>
          <p:cNvSpPr/>
          <p:nvPr/>
        </p:nvSpPr>
        <p:spPr>
          <a:xfrm>
            <a:off x="8930640" y="312420"/>
            <a:ext cx="215900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07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900A25-E1A3-1F95-1AC9-365EC357967A}"/>
              </a:ext>
            </a:extLst>
          </p:cNvPr>
          <p:cNvGrpSpPr/>
          <p:nvPr/>
        </p:nvGrpSpPr>
        <p:grpSpPr>
          <a:xfrm>
            <a:off x="673375" y="1825625"/>
            <a:ext cx="4514968" cy="4319905"/>
            <a:chOff x="6759215" y="2411919"/>
            <a:chExt cx="4514968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A8126E-7254-90A4-30D8-4D09F2FD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278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CD2889-6D36-5136-7BAD-019F078A7AE6}"/>
                </a:ext>
              </a:extLst>
            </p:cNvPr>
            <p:cNvSpPr/>
            <p:nvPr/>
          </p:nvSpPr>
          <p:spPr>
            <a:xfrm>
              <a:off x="7655226" y="3474666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3EEA80-3207-1238-11E6-E0F3D5F57CA9}"/>
                </a:ext>
              </a:extLst>
            </p:cNvPr>
            <p:cNvSpPr/>
            <p:nvPr/>
          </p:nvSpPr>
          <p:spPr>
            <a:xfrm>
              <a:off x="8289864" y="371611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E0A041-2E48-A8A0-F4B3-2F437DCE3663}"/>
                </a:ext>
              </a:extLst>
            </p:cNvPr>
            <p:cNvSpPr/>
            <p:nvPr/>
          </p:nvSpPr>
          <p:spPr>
            <a:xfrm>
              <a:off x="8256308" y="5017236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186E8B-9AAA-6CAF-04D7-9160804C269C}"/>
                </a:ext>
              </a:extLst>
            </p:cNvPr>
            <p:cNvSpPr txBox="1"/>
            <p:nvPr/>
          </p:nvSpPr>
          <p:spPr>
            <a:xfrm>
              <a:off x="6759215" y="325688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C79435-9597-50B4-F744-45B10AC24C74}"/>
                </a:ext>
              </a:extLst>
            </p:cNvPr>
            <p:cNvSpPr txBox="1"/>
            <p:nvPr/>
          </p:nvSpPr>
          <p:spPr>
            <a:xfrm>
              <a:off x="8343156" y="386814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50006E-1F4F-F3C4-CE4B-7B5413AC28CA}"/>
                </a:ext>
              </a:extLst>
            </p:cNvPr>
            <p:cNvSpPr txBox="1"/>
            <p:nvPr/>
          </p:nvSpPr>
          <p:spPr>
            <a:xfrm>
              <a:off x="7643805" y="470415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7DADE5-1440-92AA-3D9F-B388BE66F005}"/>
                </a:ext>
              </a:extLst>
            </p:cNvPr>
            <p:cNvSpPr/>
            <p:nvPr/>
          </p:nvSpPr>
          <p:spPr>
            <a:xfrm>
              <a:off x="9057778" y="589427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C239F8-6466-CEC9-8909-92D7EC617D5A}"/>
                </a:ext>
              </a:extLst>
            </p:cNvPr>
            <p:cNvSpPr txBox="1"/>
            <p:nvPr/>
          </p:nvSpPr>
          <p:spPr>
            <a:xfrm>
              <a:off x="9111070" y="604630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2A6CDA2-C9E2-D318-5CEC-F27DD34F153C}"/>
                </a:ext>
              </a:extLst>
            </p:cNvPr>
            <p:cNvSpPr/>
            <p:nvPr/>
          </p:nvSpPr>
          <p:spPr>
            <a:xfrm>
              <a:off x="9427832" y="4188542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E27EF-5114-6700-0E8C-CD97B1509A03}"/>
                </a:ext>
              </a:extLst>
            </p:cNvPr>
            <p:cNvSpPr txBox="1"/>
            <p:nvPr/>
          </p:nvSpPr>
          <p:spPr>
            <a:xfrm>
              <a:off x="9481124" y="434057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BEE574-2448-C6C5-3924-C995F18D71B7}"/>
              </a:ext>
            </a:extLst>
          </p:cNvPr>
          <p:cNvGrpSpPr/>
          <p:nvPr/>
        </p:nvGrpSpPr>
        <p:grpSpPr>
          <a:xfrm>
            <a:off x="6096000" y="623151"/>
            <a:ext cx="4859648" cy="5553812"/>
            <a:chOff x="1298130" y="1063796"/>
            <a:chExt cx="4859648" cy="55538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7B33A2-3114-10B8-FCE3-62991EF9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53D918-A516-D193-770D-3546B875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8241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B45301-837E-0AE8-BCC7-378A896BC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10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178106-B305-CA6E-DEC2-9777552C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2934826"/>
              <a:ext cx="2397612" cy="17982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5431E3-86C1-8E61-67F2-8361E7B7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4719"/>
              <a:ext cx="2400000" cy="18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9397B4-B29A-D6A1-A6F4-F6723455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10" y="1063796"/>
              <a:ext cx="2400000" cy="180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28CA98-F002-8049-C6CF-38B838EE9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2462" y="1063796"/>
              <a:ext cx="2400000" cy="180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BDC846-8945-E29D-DCD6-AAD6A6A1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2934826"/>
              <a:ext cx="2400000" cy="180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88F5F6F-0502-97FE-97C6-4FDA990D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758" y="2934784"/>
              <a:ext cx="2400000" cy="18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222B38-3D9E-C6AE-881B-1C89C2065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7608"/>
              <a:ext cx="240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77460-5501-4EAD-39BE-E355EA44058E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6C694-4548-BD56-3ADB-52638BC252B2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ABCE5F-A600-5630-9853-C2302FFCCBA6}"/>
                </a:ext>
              </a:extLst>
            </p:cNvPr>
            <p:cNvSpPr txBox="1"/>
            <p:nvPr/>
          </p:nvSpPr>
          <p:spPr>
            <a:xfrm>
              <a:off x="1333638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7C6D21-2798-3212-E1FB-5C57F50851C5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409275-AFEB-7408-A9B1-FC49DA8469E1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1EBF-A67D-F976-CC5C-095B4638B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F0EB9B-0385-27F5-5AD1-3892D93C8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021256"/>
              </p:ext>
            </p:extLst>
          </p:nvPr>
        </p:nvGraphicFramePr>
        <p:xfrm>
          <a:off x="3633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D6C5BF-06A6-B76C-EE3B-3764AC2609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3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19032"/>
              </p:ext>
            </p:extLst>
          </p:nvPr>
        </p:nvGraphicFramePr>
        <p:xfrm>
          <a:off x="-22987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A685763-D278-B87C-8B9F-7025BFECF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87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A5A1543-F23B-6897-D9D1-DEF9129FA6D8}"/>
              </a:ext>
            </a:extLst>
          </p:cNvPr>
          <p:cNvGrpSpPr/>
          <p:nvPr/>
        </p:nvGrpSpPr>
        <p:grpSpPr>
          <a:xfrm>
            <a:off x="7605447" y="291914"/>
            <a:ext cx="2822857" cy="2160000"/>
            <a:chOff x="406670" y="801926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67389C4F-D6DD-399D-8E20-70998E07A1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8014985"/>
                </p:ext>
              </p:extLst>
            </p:nvPr>
          </p:nvGraphicFramePr>
          <p:xfrm>
            <a:off x="406670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35" name="Object 34">
                          <a:extLst>
                            <a:ext uri="{FF2B5EF4-FFF2-40B4-BE49-F238E27FC236}">
                              <a16:creationId xmlns:a16="http://schemas.microsoft.com/office/drawing/2014/main" id="{CCC973B4-1F74-E16C-A6FF-78C5D1D25D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6670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6F564C-BFE1-8E21-BE26-286BDC54E0DE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469C3-FDC0-B3A0-8D88-9698E8002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0.07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6.50±0.09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5.1±0.3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0.1231±0.0019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6172C-8226-9275-EA18-CB0FDFD6C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significant hysteresis, however, the output curves show good field effect.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20068"/>
              </p:ext>
            </p:extLst>
          </p:nvPr>
        </p:nvGraphicFramePr>
        <p:xfrm>
          <a:off x="3634903" y="189000"/>
          <a:ext cx="423629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0F8CCFD-D7B0-AEF1-16FC-395E56FC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629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8518"/>
              </p:ext>
            </p:extLst>
          </p:nvPr>
        </p:nvGraphicFramePr>
        <p:xfrm>
          <a:off x="-21993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E68ECFB-93E1-6689-8FB7-F35EA00B7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93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90233F-D310-3EE9-B7AA-75DEEB96E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51328"/>
              </p:ext>
            </p:extLst>
          </p:nvPr>
        </p:nvGraphicFramePr>
        <p:xfrm>
          <a:off x="363590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A9FBEDD-E41C-E499-006F-8F13490F7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90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53F25D-38D6-1246-A7B1-3252BB69F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901454"/>
              </p:ext>
            </p:extLst>
          </p:nvPr>
        </p:nvGraphicFramePr>
        <p:xfrm>
          <a:off x="-21993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C19B5F-B475-19A5-F0DE-DC5BE0481C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993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9D9514E-2D1E-40AF-D687-522742763CFF}"/>
              </a:ext>
            </a:extLst>
          </p:cNvPr>
          <p:cNvGrpSpPr/>
          <p:nvPr/>
        </p:nvGrpSpPr>
        <p:grpSpPr>
          <a:xfrm>
            <a:off x="7603516" y="245563"/>
            <a:ext cx="2822857" cy="2160000"/>
            <a:chOff x="3246343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F79D36EB-ECB0-D4DF-E17A-70EABF0F89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069637"/>
                </p:ext>
              </p:extLst>
            </p:nvPr>
          </p:nvGraphicFramePr>
          <p:xfrm>
            <a:off x="3246343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6" name="Object 35">
                          <a:extLst>
                            <a:ext uri="{FF2B5EF4-FFF2-40B4-BE49-F238E27FC236}">
                              <a16:creationId xmlns:a16="http://schemas.microsoft.com/office/drawing/2014/main" id="{A6498F37-5094-0488-8499-BF50A53300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343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A403C-3F5E-96B5-CDC2-6DF3ED53ADE4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CD80B7-C56C-F02D-52CD-BE2BE9187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0.00326*10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8.62±0.11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-8.11±0.09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0.0677±0.0004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7CD2F-47B3-6234-4EF9-9935706BD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significant hysteresis, however, the output curves show absolutely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32477"/>
              </p:ext>
            </p:extLst>
          </p:nvPr>
        </p:nvGraphicFramePr>
        <p:xfrm>
          <a:off x="365135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8CD093-20C0-F910-3DF9-07B5CC5778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135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2695"/>
              </p:ext>
            </p:extLst>
          </p:nvPr>
        </p:nvGraphicFramePr>
        <p:xfrm>
          <a:off x="-20916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C29026-0CFC-E3B7-DF18-F57FB894E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6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3888618-8625-93D2-64AC-22C3AFA7D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83892"/>
              </p:ext>
            </p:extLst>
          </p:nvPr>
        </p:nvGraphicFramePr>
        <p:xfrm>
          <a:off x="365135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2E9DFD-E43A-5DD1-E37C-340AB452E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135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C40482-6967-4AB8-8F2B-29388AD9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074219"/>
              </p:ext>
            </p:extLst>
          </p:nvPr>
        </p:nvGraphicFramePr>
        <p:xfrm>
          <a:off x="-20916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3E3DE-7FB0-A8E9-566E-B942404B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916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54DC3E5-AD8E-A444-CF5D-153C4D84A4B6}"/>
              </a:ext>
            </a:extLst>
          </p:cNvPr>
          <p:cNvGrpSpPr/>
          <p:nvPr/>
        </p:nvGrpSpPr>
        <p:grpSpPr>
          <a:xfrm>
            <a:off x="7596293" y="291914"/>
            <a:ext cx="2822857" cy="2160000"/>
            <a:chOff x="396840" y="285192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3E72DDB-912C-1379-FE22-16467D8D6A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234155"/>
                </p:ext>
              </p:extLst>
            </p:nvPr>
          </p:nvGraphicFramePr>
          <p:xfrm>
            <a:off x="396840" y="285192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11F4E4EB-CFA2-A9C3-F13F-E5CFB71981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6840" y="285192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2B8981-081D-D5E7-1D4F-7227E4D0DDB8}"/>
                </a:ext>
              </a:extLst>
            </p:cNvPr>
            <p:cNvSpPr txBox="1"/>
            <p:nvPr/>
          </p:nvSpPr>
          <p:spPr>
            <a:xfrm>
              <a:off x="117730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8B8FB1-775A-9D0A-7242-0DD765EC8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1.08*10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6.411±0.004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-10.20±0.10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0.0331±0.0003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7F2B5C-A3A8-F1C8-6D7B-876C13517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medium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10V.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797870"/>
              </p:ext>
            </p:extLst>
          </p:nvPr>
        </p:nvGraphicFramePr>
        <p:xfrm>
          <a:off x="362859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932DB7-DC66-8CAB-0245-C069E716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859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88063"/>
              </p:ext>
            </p:extLst>
          </p:nvPr>
        </p:nvGraphicFramePr>
        <p:xfrm>
          <a:off x="-23144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2A74E28-767D-42DD-4920-576B89EB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44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DEB962-45C9-D3B9-3325-2D36DF4B2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409475"/>
              </p:ext>
            </p:extLst>
          </p:nvPr>
        </p:nvGraphicFramePr>
        <p:xfrm>
          <a:off x="362859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0F7FFE0-5159-DF55-9665-34764E7E0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859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43C5864-7F8A-1B48-3D6F-0BC5DC1E2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69270"/>
              </p:ext>
            </p:extLst>
          </p:nvPr>
        </p:nvGraphicFramePr>
        <p:xfrm>
          <a:off x="-23144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74AF07E-2F83-8794-B7D4-85B2E91DA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144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59E0D71-61A4-1AA5-0E36-6F296CE247A0}"/>
              </a:ext>
            </a:extLst>
          </p:cNvPr>
          <p:cNvGrpSpPr/>
          <p:nvPr/>
        </p:nvGrpSpPr>
        <p:grpSpPr>
          <a:xfrm>
            <a:off x="7607673" y="291914"/>
            <a:ext cx="2822857" cy="2160000"/>
            <a:chOff x="3254368" y="285192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E478AB9D-23EC-865D-5C96-497C366018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183720"/>
                </p:ext>
              </p:extLst>
            </p:nvPr>
          </p:nvGraphicFramePr>
          <p:xfrm>
            <a:off x="3254368" y="285192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8" name="Object 37">
                          <a:extLst>
                            <a:ext uri="{FF2B5EF4-FFF2-40B4-BE49-F238E27FC236}">
                              <a16:creationId xmlns:a16="http://schemas.microsoft.com/office/drawing/2014/main" id="{695DF086-97F8-027E-BCA6-FFC4D63C10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54368" y="285192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9ECAD-6D40-FE6B-BA33-3A0B3ACF345C}"/>
                </a:ext>
              </a:extLst>
            </p:cNvPr>
            <p:cNvSpPr txBox="1"/>
            <p:nvPr/>
          </p:nvSpPr>
          <p:spPr>
            <a:xfrm>
              <a:off x="399837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91879-0E3B-26B0-9BF3-2B12F2110460}"/>
              </a:ext>
            </a:extLst>
          </p:cNvPr>
          <p:cNvGrpSpPr/>
          <p:nvPr/>
        </p:nvGrpSpPr>
        <p:grpSpPr>
          <a:xfrm>
            <a:off x="712877" y="1857058"/>
            <a:ext cx="4368131" cy="4319905"/>
            <a:chOff x="6951117" y="2411919"/>
            <a:chExt cx="4368131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D5F5F5-E0BE-8A1C-DED0-F3864AA6F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117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C797C1-7A96-6F39-5836-24C7A5866DDA}"/>
                </a:ext>
              </a:extLst>
            </p:cNvPr>
            <p:cNvSpPr/>
            <p:nvPr/>
          </p:nvSpPr>
          <p:spPr>
            <a:xfrm>
              <a:off x="8157641" y="42885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2178CF-A1AC-21A2-C8EB-27EF6ACBBCB2}"/>
                </a:ext>
              </a:extLst>
            </p:cNvPr>
            <p:cNvSpPr/>
            <p:nvPr/>
          </p:nvSpPr>
          <p:spPr>
            <a:xfrm>
              <a:off x="8731990" y="404770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DCBB35-79C9-610F-6C6B-98FC1C0B8189}"/>
                </a:ext>
              </a:extLst>
            </p:cNvPr>
            <p:cNvSpPr/>
            <p:nvPr/>
          </p:nvSpPr>
          <p:spPr>
            <a:xfrm>
              <a:off x="9777088" y="44328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44B1FB-EADC-7B25-A801-4C51CFA479B6}"/>
                </a:ext>
              </a:extLst>
            </p:cNvPr>
            <p:cNvSpPr txBox="1"/>
            <p:nvPr/>
          </p:nvSpPr>
          <p:spPr>
            <a:xfrm>
              <a:off x="7261630" y="407080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27CEA8-62DB-2E13-2F0E-051FD5AD962F}"/>
                </a:ext>
              </a:extLst>
            </p:cNvPr>
            <p:cNvSpPr txBox="1"/>
            <p:nvPr/>
          </p:nvSpPr>
          <p:spPr>
            <a:xfrm>
              <a:off x="8815426" y="37777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1641C3-3547-140B-4D45-9945FD92D837}"/>
                </a:ext>
              </a:extLst>
            </p:cNvPr>
            <p:cNvSpPr txBox="1"/>
            <p:nvPr/>
          </p:nvSpPr>
          <p:spPr>
            <a:xfrm>
              <a:off x="9164585" y="411980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4A6A4D-65A4-7354-5032-590373C35871}"/>
                </a:ext>
              </a:extLst>
            </p:cNvPr>
            <p:cNvSpPr/>
            <p:nvPr/>
          </p:nvSpPr>
          <p:spPr>
            <a:xfrm>
              <a:off x="10436883" y="46128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4E015-F498-0BDB-78D1-6299240B9731}"/>
                </a:ext>
              </a:extLst>
            </p:cNvPr>
            <p:cNvSpPr txBox="1"/>
            <p:nvPr/>
          </p:nvSpPr>
          <p:spPr>
            <a:xfrm>
              <a:off x="10490175" y="476492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C8AED0-A996-8B11-8346-EDFCEBDBC543}"/>
              </a:ext>
            </a:extLst>
          </p:cNvPr>
          <p:cNvGrpSpPr/>
          <p:nvPr/>
        </p:nvGrpSpPr>
        <p:grpSpPr>
          <a:xfrm>
            <a:off x="6096000" y="1825625"/>
            <a:ext cx="4862470" cy="3670988"/>
            <a:chOff x="1287288" y="1063796"/>
            <a:chExt cx="4862470" cy="36709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F3B9FA-17D8-C5DA-7E3C-E9B03322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150" y="1063796"/>
              <a:ext cx="2400000" cy="180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AA3064-444C-056B-40FF-0FA7C349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758" y="1063796"/>
              <a:ext cx="2400000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27A05-4C24-6021-6F87-56D4D543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7288" y="2934784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7888A3-D3A6-E7B4-7FC6-1372F6127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758" y="2934784"/>
              <a:ext cx="2400000" cy="180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5A68AA-EDB9-A3EC-E211-835B0FCCDEE5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4B1ED5-830E-0BBE-B4C4-ADE840221841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BA7500-B8E4-4A68-7912-047CF98DA96C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158A53-0BA1-5F06-41F5-150F5E0D70E8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D32F52-FC43-687C-7AFC-137BE6151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9.18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4.18±0.11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-10.31±0.10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0.353±0.003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12CCF-CD77-044D-85A0-B1541F8C7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even with hysteresis,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32510"/>
              </p:ext>
            </p:extLst>
          </p:nvPr>
        </p:nvGraphicFramePr>
        <p:xfrm>
          <a:off x="361269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F63BFF-762E-CA23-FDBF-E00FEE7D6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9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25604"/>
              </p:ext>
            </p:extLst>
          </p:nvPr>
        </p:nvGraphicFramePr>
        <p:xfrm>
          <a:off x="-22004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1F7A68-B8FB-03EB-22E4-3738CFFF4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4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457327-FF37-25F4-AD71-B82E1E5A1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72174"/>
              </p:ext>
            </p:extLst>
          </p:nvPr>
        </p:nvGraphicFramePr>
        <p:xfrm>
          <a:off x="361269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5A30769-964F-7932-9E91-9444E14F2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9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1FA9B5-731F-6B74-847C-724A8039C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460202"/>
              </p:ext>
            </p:extLst>
          </p:nvPr>
        </p:nvGraphicFramePr>
        <p:xfrm>
          <a:off x="-2200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35F27F-296A-B4BC-7857-77BBB34BB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200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152885-3E18-626D-5A53-C5FB065162A6}"/>
              </a:ext>
            </a:extLst>
          </p:cNvPr>
          <p:cNvGrpSpPr/>
          <p:nvPr/>
        </p:nvGrpSpPr>
        <p:grpSpPr>
          <a:xfrm>
            <a:off x="7615623" y="291914"/>
            <a:ext cx="2822857" cy="2160000"/>
            <a:chOff x="397261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EE0A86B4-1EB0-1680-2068-31C74E536D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5293048"/>
                </p:ext>
              </p:extLst>
            </p:nvPr>
          </p:nvGraphicFramePr>
          <p:xfrm>
            <a:off x="397261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AE003499-B51D-832C-E57A-E4DA519C7F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7261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4ED399-35FE-4710-F41A-58E37D1BB481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0FEF8-B42A-20B4-B8F6-26FA9D89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15.80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2.83±0.03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-42.1±0.5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0.288±0.006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4F3A3E-6B0B-8C57-9D52-48AF876D2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well, however, the output curves are completely linear.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78664"/>
              </p:ext>
            </p:extLst>
          </p:nvPr>
        </p:nvGraphicFramePr>
        <p:xfrm>
          <a:off x="36391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79972B9-966C-91ED-06A3-2F81DBA81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1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1314"/>
              </p:ext>
            </p:extLst>
          </p:nvPr>
        </p:nvGraphicFramePr>
        <p:xfrm>
          <a:off x="-2124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FC5484-BB42-373B-770A-442948C97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24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54439-C4C5-7DBA-F05F-C94F95DE5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401438"/>
              </p:ext>
            </p:extLst>
          </p:nvPr>
        </p:nvGraphicFramePr>
        <p:xfrm>
          <a:off x="363912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6ED0E0-84FE-2573-412B-C602580A3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12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FEB9C2-077F-6AB3-F325-9C692EE5D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62622"/>
              </p:ext>
            </p:extLst>
          </p:nvPr>
        </p:nvGraphicFramePr>
        <p:xfrm>
          <a:off x="-21243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FAB4091-50B5-5E33-F705-F22B9DDF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243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77B51AC-1B35-484F-A6AD-A87E18563338}"/>
              </a:ext>
            </a:extLst>
          </p:cNvPr>
          <p:cNvGrpSpPr/>
          <p:nvPr/>
        </p:nvGrpSpPr>
        <p:grpSpPr>
          <a:xfrm>
            <a:off x="7602408" y="291914"/>
            <a:ext cx="2822857" cy="2160000"/>
            <a:chOff x="3246561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24417138-A5ED-F46C-01E3-DBA2B1BA86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672175"/>
                </p:ext>
              </p:extLst>
            </p:nvPr>
          </p:nvGraphicFramePr>
          <p:xfrm>
            <a:off x="3246561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5F6105E8-F4B6-6630-A18B-6453FF3814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561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C47CA-D87B-DF85-093C-53E374D876A7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D6F-4972-B598-C264-2433C63BEE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12.10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3.58±0.03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-13.22±0.05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0.1267±0.0003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C8156A-89F1-ECC7-FEDF-1C8F3F8C9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siginificant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10V.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16155"/>
              </p:ext>
            </p:extLst>
          </p:nvPr>
        </p:nvGraphicFramePr>
        <p:xfrm>
          <a:off x="36483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4966BB-964C-720B-7119-958DF8D6C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83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097597"/>
              </p:ext>
            </p:extLst>
          </p:nvPr>
        </p:nvGraphicFramePr>
        <p:xfrm>
          <a:off x="-21470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69BD948-2A87-CE52-99BC-A8D128942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470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2BF733-5A6F-6388-B75B-2129EB846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68320"/>
              </p:ext>
            </p:extLst>
          </p:nvPr>
        </p:nvGraphicFramePr>
        <p:xfrm>
          <a:off x="364836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02C6402-A1E8-529F-9137-6F77F07C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836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F08F653-3797-3A81-AADD-9B866B8E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3034"/>
              </p:ext>
            </p:extLst>
          </p:nvPr>
        </p:nvGraphicFramePr>
        <p:xfrm>
          <a:off x="-2147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D8CE40B-8B39-2173-FCD1-A9D684383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47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81F86CC-7ADF-325C-1184-44BCFCB80BEB}"/>
              </a:ext>
            </a:extLst>
          </p:cNvPr>
          <p:cNvGrpSpPr/>
          <p:nvPr/>
        </p:nvGrpSpPr>
        <p:grpSpPr>
          <a:xfrm>
            <a:off x="7597790" y="291914"/>
            <a:ext cx="2822857" cy="2160000"/>
            <a:chOff x="395799" y="285192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B5688909-7C70-9A6B-B170-5F21EDBB99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8852713"/>
                </p:ext>
              </p:extLst>
            </p:nvPr>
          </p:nvGraphicFramePr>
          <p:xfrm>
            <a:off x="395799" y="285192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B3D8E837-7A82-F2E7-A8A3-1CFACA2306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5799" y="285192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6CBD2-8389-C937-D90D-4D74CA095874}"/>
                </a:ext>
              </a:extLst>
            </p:cNvPr>
            <p:cNvSpPr txBox="1"/>
            <p:nvPr/>
          </p:nvSpPr>
          <p:spPr>
            <a:xfrm>
              <a:off x="117730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A91DF3-F9A4-E3D5-CFC0-D530737EE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15.70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2.67±0.03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-55.3±0.7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0.274±0.007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CEED91-82D5-2DE4-3255-2CD90C4E35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perfrom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well,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output curves show absolutely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01814"/>
              </p:ext>
            </p:extLst>
          </p:nvPr>
        </p:nvGraphicFramePr>
        <p:xfrm>
          <a:off x="362989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2672E0-F5DA-696B-BF23-C11436C52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989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549117"/>
              </p:ext>
            </p:extLst>
          </p:nvPr>
        </p:nvGraphicFramePr>
        <p:xfrm>
          <a:off x="-21667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12D3F1-0D66-5252-1370-13A49DE83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67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3A1796-2C88-57F6-8454-3E96AE3F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18407"/>
              </p:ext>
            </p:extLst>
          </p:nvPr>
        </p:nvGraphicFramePr>
        <p:xfrm>
          <a:off x="362989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1911591-D148-A47E-D60C-42145F3D06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989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3E736D-DAC3-C209-17EA-2619FA210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78581"/>
              </p:ext>
            </p:extLst>
          </p:nvPr>
        </p:nvGraphicFramePr>
        <p:xfrm>
          <a:off x="-21667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B82E5-65D6-54D0-6BE8-74B3A2C2B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667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6EC4D8E-E8B1-21DE-7404-EC52A950073F}"/>
              </a:ext>
            </a:extLst>
          </p:cNvPr>
          <p:cNvGrpSpPr/>
          <p:nvPr/>
        </p:nvGrpSpPr>
        <p:grpSpPr>
          <a:xfrm>
            <a:off x="7607026" y="291914"/>
            <a:ext cx="2822857" cy="2160000"/>
            <a:chOff x="3251967" y="285668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03E019C7-8014-3A55-2A8F-D8EA7D3928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3283779"/>
                </p:ext>
              </p:extLst>
            </p:nvPr>
          </p:nvGraphicFramePr>
          <p:xfrm>
            <a:off x="3251967" y="285668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C0012F46-5068-9423-48E3-5D5BB7310D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51967" y="285668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FDD483-631C-1C64-069B-F2E02A6194D2}"/>
                </a:ext>
              </a:extLst>
            </p:cNvPr>
            <p:cNvSpPr txBox="1"/>
            <p:nvPr/>
          </p:nvSpPr>
          <p:spPr>
            <a:xfrm>
              <a:off x="399837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F784E9-5B94-1BC2-19B0-9D88E4AF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4517D-7925-CFB8-5363-BDEE4E56D0E6}"/>
              </a:ext>
            </a:extLst>
          </p:cNvPr>
          <p:cNvGrpSpPr/>
          <p:nvPr/>
        </p:nvGrpSpPr>
        <p:grpSpPr>
          <a:xfrm>
            <a:off x="838200" y="1857058"/>
            <a:ext cx="4319905" cy="4319905"/>
            <a:chOff x="6957162" y="2414028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E173AA-7681-939A-77E0-2CF093B1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2" y="2414028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F5FC65-544D-5B3A-B746-6BBDE0170BAF}"/>
                </a:ext>
              </a:extLst>
            </p:cNvPr>
            <p:cNvSpPr/>
            <p:nvPr/>
          </p:nvSpPr>
          <p:spPr>
            <a:xfrm>
              <a:off x="7853173" y="48696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5A0366-B14C-79CD-E8FD-354E1D6180B4}"/>
                </a:ext>
              </a:extLst>
            </p:cNvPr>
            <p:cNvSpPr/>
            <p:nvPr/>
          </p:nvSpPr>
          <p:spPr>
            <a:xfrm>
              <a:off x="8214417" y="50496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654F04-D645-F840-2B54-B1BF08FC2CA0}"/>
                </a:ext>
              </a:extLst>
            </p:cNvPr>
            <p:cNvSpPr/>
            <p:nvPr/>
          </p:nvSpPr>
          <p:spPr>
            <a:xfrm>
              <a:off x="8993558" y="42698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0C1B88-46AC-EE56-26CD-70089C100136}"/>
                </a:ext>
              </a:extLst>
            </p:cNvPr>
            <p:cNvSpPr/>
            <p:nvPr/>
          </p:nvSpPr>
          <p:spPr>
            <a:xfrm>
              <a:off x="9842244" y="41798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CBF040-3466-93D4-FDD7-5075E7975DDD}"/>
                </a:ext>
              </a:extLst>
            </p:cNvPr>
            <p:cNvSpPr/>
            <p:nvPr/>
          </p:nvSpPr>
          <p:spPr>
            <a:xfrm>
              <a:off x="9382247" y="577518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8F1CC-D05F-D424-3C86-EDDFF84D1AA8}"/>
                </a:ext>
              </a:extLst>
            </p:cNvPr>
            <p:cNvSpPr txBox="1"/>
            <p:nvPr/>
          </p:nvSpPr>
          <p:spPr>
            <a:xfrm>
              <a:off x="6957162" y="46519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881C73-5F33-7F90-FE04-8A9415E87470}"/>
                </a:ext>
              </a:extLst>
            </p:cNvPr>
            <p:cNvSpPr txBox="1"/>
            <p:nvPr/>
          </p:nvSpPr>
          <p:spPr>
            <a:xfrm>
              <a:off x="8267709" y="474033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2F12C-7633-C961-1879-A79DB21503E6}"/>
                </a:ext>
              </a:extLst>
            </p:cNvPr>
            <p:cNvSpPr txBox="1"/>
            <p:nvPr/>
          </p:nvSpPr>
          <p:spPr>
            <a:xfrm>
              <a:off x="8288041" y="397942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F7EB77-C42F-B838-449C-0D78FB302671}"/>
                </a:ext>
              </a:extLst>
            </p:cNvPr>
            <p:cNvSpPr txBox="1"/>
            <p:nvPr/>
          </p:nvSpPr>
          <p:spPr>
            <a:xfrm>
              <a:off x="9932244" y="387210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83D2A-2692-992D-FB82-A651B4F51529}"/>
                </a:ext>
              </a:extLst>
            </p:cNvPr>
            <p:cNvSpPr txBox="1"/>
            <p:nvPr/>
          </p:nvSpPr>
          <p:spPr>
            <a:xfrm>
              <a:off x="8638066" y="550124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5CE284-CD8E-97ED-6471-AABC10E223F3}"/>
              </a:ext>
            </a:extLst>
          </p:cNvPr>
          <p:cNvGrpSpPr/>
          <p:nvPr/>
        </p:nvGrpSpPr>
        <p:grpSpPr>
          <a:xfrm>
            <a:off x="6146800" y="1018854"/>
            <a:ext cx="4874901" cy="5568109"/>
            <a:chOff x="1299231" y="1063796"/>
            <a:chExt cx="4874901" cy="55681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96C46B-6AE5-7C84-2C71-811BEAC5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159" y="4831905"/>
              <a:ext cx="2400000" cy="180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463E0A8-7607-D37B-1CC9-1B1EC1C71DE8}"/>
                </a:ext>
              </a:extLst>
            </p:cNvPr>
            <p:cNvGrpSpPr/>
            <p:nvPr/>
          </p:nvGrpSpPr>
          <p:grpSpPr>
            <a:xfrm>
              <a:off x="1299231" y="1063796"/>
              <a:ext cx="4874901" cy="4178758"/>
              <a:chOff x="1299231" y="1063796"/>
              <a:chExt cx="4874901" cy="417875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A85D1C4-8EDB-7F4E-FCBE-AE5404F66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9231" y="1063796"/>
                <a:ext cx="2400001" cy="180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07DAB3-276F-BFB4-7E7F-1B240D40BA1C}"/>
                  </a:ext>
                </a:extLst>
              </p:cNvPr>
              <p:cNvSpPr txBox="1"/>
              <p:nvPr/>
            </p:nvSpPr>
            <p:spPr>
              <a:xfrm>
                <a:off x="1329709" y="1090834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</a:t>
                </a:r>
                <a:endParaRPr lang="en-GB" dirty="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F16E92-4A51-118B-D401-2D95F2EBD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7779" y="1063796"/>
                <a:ext cx="2400001" cy="18000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0C9C9-C840-72D3-A5E0-8063B169ED75}"/>
                  </a:ext>
                </a:extLst>
              </p:cNvPr>
              <p:cNvSpPr txBox="1"/>
              <p:nvPr/>
            </p:nvSpPr>
            <p:spPr>
              <a:xfrm>
                <a:off x="3788829" y="1090834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endParaRPr lang="en-GB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84B3B61-FD63-B076-5496-08DBC8577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3161" y="2939280"/>
                <a:ext cx="2400001" cy="18000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6037EAA-53E4-6CA8-54B7-5810B413F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74132" y="2939827"/>
                <a:ext cx="2400000" cy="18000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330851-AB97-B0F9-ED94-91843DA093B4}"/>
                  </a:ext>
                </a:extLst>
              </p:cNvPr>
              <p:cNvSpPr txBox="1"/>
              <p:nvPr/>
            </p:nvSpPr>
            <p:spPr>
              <a:xfrm>
                <a:off x="1333638" y="2967363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en-GB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8C8D9F-7DA1-68E9-3D39-8CB858A20CD4}"/>
                  </a:ext>
                </a:extLst>
              </p:cNvPr>
              <p:cNvSpPr txBox="1"/>
              <p:nvPr/>
            </p:nvSpPr>
            <p:spPr>
              <a:xfrm>
                <a:off x="3792758" y="2967363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</a:t>
                </a:r>
                <a:endParaRPr lang="en-GB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9DD928-4751-E55D-9043-2FBE567D426F}"/>
                  </a:ext>
                </a:extLst>
              </p:cNvPr>
              <p:cNvSpPr txBox="1"/>
              <p:nvPr/>
            </p:nvSpPr>
            <p:spPr>
              <a:xfrm>
                <a:off x="1333638" y="4873222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39E64-33BE-66BF-9CDB-1419666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data from literature: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601B7-1A0A-E677-7B4E-0C6809D53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28"/>
            <a:ext cx="10515600" cy="1002242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b="0" i="0" dirty="0">
                <a:solidFill>
                  <a:srgbClr val="1A1A1A"/>
                </a:solidFill>
                <a:effectLst/>
              </a:rPr>
              <a:t>Ji 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Heon</a:t>
            </a:r>
            <a:r>
              <a:rPr lang="en-US" b="0" i="0" dirty="0">
                <a:solidFill>
                  <a:srgbClr val="1A1A1A"/>
                </a:solidFill>
                <a:effectLst/>
              </a:rPr>
              <a:t> Kim, Tae Ho Kim, 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Hyunjea</a:t>
            </a:r>
            <a:r>
              <a:rPr lang="en-US" b="0" i="0" dirty="0">
                <a:solidFill>
                  <a:srgbClr val="1A1A1A"/>
                </a:solidFill>
                <a:effectLst/>
              </a:rPr>
              <a:t> Lee, Young Ran Park, Woong Choi, Cheol Jin Lee; Thickness-dependent electron mobility of single and few-layer MoS</a:t>
            </a:r>
            <a:r>
              <a:rPr lang="en-US" b="0" i="0" baseline="-25000" dirty="0">
                <a:solidFill>
                  <a:srgbClr val="1A1A1A"/>
                </a:solidFill>
                <a:effectLst/>
              </a:rPr>
              <a:t>2</a:t>
            </a:r>
            <a:r>
              <a:rPr lang="en-US" b="0" i="0" dirty="0">
                <a:solidFill>
                  <a:srgbClr val="1A1A1A"/>
                </a:solidFill>
                <a:effectLst/>
              </a:rPr>
              <a:t> thin-film transistors. </a:t>
            </a:r>
            <a:r>
              <a:rPr lang="en-US" b="0" i="1" dirty="0">
                <a:solidFill>
                  <a:srgbClr val="1A1A1A"/>
                </a:solidFill>
                <a:effectLst/>
              </a:rPr>
              <a:t>AIP Advances</a:t>
            </a:r>
            <a:r>
              <a:rPr lang="en-US" b="0" i="0" dirty="0">
                <a:solidFill>
                  <a:srgbClr val="1A1A1A"/>
                </a:solidFill>
                <a:effectLst/>
              </a:rPr>
              <a:t> 1 June 2016; 6 (6): 065106. </a:t>
            </a:r>
            <a:r>
              <a:rPr lang="en-US" b="0" i="0" u="none" strike="noStrike" dirty="0">
                <a:solidFill>
                  <a:srgbClr val="0066CC"/>
                </a:solidFill>
                <a:effectLst/>
                <a:hlinkClick r:id="rId2"/>
              </a:rPr>
              <a:t>https://doi.org/10.1063/1.4953809</a:t>
            </a:r>
            <a:endParaRPr lang="en-US" b="0" i="0" u="none" strike="noStrike" dirty="0">
              <a:solidFill>
                <a:srgbClr val="0066CC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2D17A538-CA4E-4935-AE50-775C19EB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27867"/>
            <a:ext cx="273526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0BCDA-8152-03E1-E135-EA95F34834C9}"/>
              </a:ext>
            </a:extLst>
          </p:cNvPr>
          <p:cNvSpPr txBox="1"/>
          <p:nvPr/>
        </p:nvSpPr>
        <p:spPr>
          <a:xfrm>
            <a:off x="211667" y="6045200"/>
            <a:ext cx="619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400" b="0" i="0" dirty="0">
                <a:solidFill>
                  <a:srgbClr val="1A1A1A"/>
                </a:solidFill>
                <a:effectLst/>
              </a:rPr>
              <a:t>Schematic cross-section of a MoS</a:t>
            </a:r>
            <a:r>
              <a:rPr lang="en-US" sz="1400" b="0" i="0" baseline="-25000" dirty="0">
                <a:solidFill>
                  <a:srgbClr val="1A1A1A"/>
                </a:solidFill>
                <a:effectLst/>
              </a:rPr>
              <a:t>2</a:t>
            </a:r>
            <a:r>
              <a:rPr lang="en-US" sz="1400" b="0" i="0" dirty="0">
                <a:solidFill>
                  <a:srgbClr val="1A1A1A"/>
                </a:solidFill>
                <a:effectLst/>
              </a:rPr>
              <a:t> thin-film transistor fabricated in this study. </a:t>
            </a:r>
          </a:p>
          <a:p>
            <a:r>
              <a:rPr lang="en-US" sz="1400" dirty="0">
                <a:solidFill>
                  <a:srgbClr val="1A1A1A"/>
                </a:solidFill>
              </a:rPr>
              <a:t>(b)  </a:t>
            </a:r>
            <a:r>
              <a:rPr lang="en-US" sz="1400" b="0" i="0" dirty="0">
                <a:solidFill>
                  <a:srgbClr val="1A1A1A"/>
                </a:solidFill>
                <a:effectLst/>
              </a:rPr>
              <a:t> Optical micrograph of a representative MoS</a:t>
            </a:r>
            <a:r>
              <a:rPr lang="en-US" sz="1400" b="0" i="0" baseline="-25000" dirty="0">
                <a:solidFill>
                  <a:srgbClr val="1A1A1A"/>
                </a:solidFill>
                <a:effectLst/>
              </a:rPr>
              <a:t>2</a:t>
            </a:r>
            <a:r>
              <a:rPr lang="en-US" sz="1400" b="0" i="0" dirty="0">
                <a:solidFill>
                  <a:srgbClr val="1A1A1A"/>
                </a:solidFill>
                <a:effectLst/>
              </a:rPr>
              <a:t> transistor.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262A1-FF53-2EDD-F254-2E0467098B26}"/>
              </a:ext>
            </a:extLst>
          </p:cNvPr>
          <p:cNvSpPr txBox="1"/>
          <p:nvPr/>
        </p:nvSpPr>
        <p:spPr>
          <a:xfrm>
            <a:off x="3872349" y="3051538"/>
            <a:ext cx="26629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gate, Top contact</a:t>
            </a:r>
          </a:p>
          <a:p>
            <a:r>
              <a:rPr lang="en-US" dirty="0"/>
              <a:t>SiO2 dielectric</a:t>
            </a:r>
          </a:p>
          <a:p>
            <a:r>
              <a:rPr lang="en-US" dirty="0"/>
              <a:t>Au electrodes</a:t>
            </a:r>
          </a:p>
          <a:p>
            <a:endParaRPr lang="en-US" dirty="0"/>
          </a:p>
          <a:p>
            <a:r>
              <a:rPr lang="en-US" dirty="0"/>
              <a:t>For 1L TFT:</a:t>
            </a:r>
          </a:p>
          <a:p>
            <a:r>
              <a:rPr lang="en-US" dirty="0"/>
              <a:t>Channel width W ∝ 10 um</a:t>
            </a:r>
          </a:p>
          <a:p>
            <a:r>
              <a:rPr lang="en-US" dirty="0"/>
              <a:t>Channel length L ∝ 5 um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07947-7279-FC97-A309-660EBDCE5E44}"/>
              </a:ext>
            </a:extLst>
          </p:cNvPr>
          <p:cNvSpPr txBox="1"/>
          <p:nvPr/>
        </p:nvSpPr>
        <p:spPr>
          <a:xfrm>
            <a:off x="7086600" y="3242733"/>
            <a:ext cx="2811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 for 1L TFT: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∝ 10</a:t>
            </a:r>
            <a:r>
              <a:rPr lang="en-US" baseline="30000" dirty="0"/>
              <a:t>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∝ 10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 ∝ 60mV/decade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1C881-BF43-6E34-52AC-274384792467}"/>
              </a:ext>
            </a:extLst>
          </p:cNvPr>
          <p:cNvSpPr txBox="1"/>
          <p:nvPr/>
        </p:nvSpPr>
        <p:spPr>
          <a:xfrm>
            <a:off x="3872349" y="5379365"/>
            <a:ext cx="432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mechanical exfoliation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23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5C18-7028-A185-275A-E4BA9FC1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data from literature: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FEB6-4E64-FBA4-F1C8-09BFAB78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10503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2) Single-layer MoS2 Phototransistors, Yin, </a:t>
            </a:r>
            <a:r>
              <a:rPr lang="en-US" dirty="0" err="1"/>
              <a:t>Zongyou</a:t>
            </a:r>
            <a:r>
              <a:rPr lang="en-US" dirty="0"/>
              <a:t> &amp; Li, Hai &amp; Li, (Colin) Hong &amp; Jiang, Lin &amp; Shi, </a:t>
            </a:r>
            <a:r>
              <a:rPr lang="en-US" dirty="0" err="1"/>
              <a:t>Yumeng</a:t>
            </a:r>
            <a:r>
              <a:rPr lang="en-US" dirty="0"/>
              <a:t> &amp; Sun, </a:t>
            </a:r>
            <a:r>
              <a:rPr lang="en-US" dirty="0" err="1"/>
              <a:t>Yinghui</a:t>
            </a:r>
            <a:r>
              <a:rPr lang="en-US" dirty="0"/>
              <a:t> &amp; Lu, Gang &amp; Zhang, Qing &amp; Chen, </a:t>
            </a:r>
            <a:r>
              <a:rPr lang="en-US" dirty="0" err="1"/>
              <a:t>Xiaodong</a:t>
            </a:r>
            <a:r>
              <a:rPr lang="en-US" dirty="0"/>
              <a:t> &amp; Zhang, Hua, </a:t>
            </a:r>
            <a:r>
              <a:rPr lang="en-US" dirty="0">
                <a:hlinkClick r:id="rId2"/>
              </a:rPr>
              <a:t>https://doi.org/10.1021/nn2024557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7CEBE-A3B8-FEF5-FD7C-D2CF75142B57}"/>
              </a:ext>
            </a:extLst>
          </p:cNvPr>
          <p:cNvGrpSpPr/>
          <p:nvPr/>
        </p:nvGrpSpPr>
        <p:grpSpPr>
          <a:xfrm>
            <a:off x="838200" y="2799834"/>
            <a:ext cx="4819137" cy="1865299"/>
            <a:chOff x="1049867" y="3731168"/>
            <a:chExt cx="4819137" cy="18652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91B4BC-EB2A-0E1D-ADFA-21E9632DE59E}"/>
                </a:ext>
              </a:extLst>
            </p:cNvPr>
            <p:cNvSpPr/>
            <p:nvPr/>
          </p:nvSpPr>
          <p:spPr>
            <a:xfrm>
              <a:off x="1049867" y="4910667"/>
              <a:ext cx="2912533" cy="6858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89897C-3779-69FA-51CB-A0427431DE59}"/>
                </a:ext>
              </a:extLst>
            </p:cNvPr>
            <p:cNvSpPr/>
            <p:nvPr/>
          </p:nvSpPr>
          <p:spPr>
            <a:xfrm>
              <a:off x="1049867" y="4478867"/>
              <a:ext cx="2912533" cy="431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E70163-4D10-5A08-8028-1D6C09EA99C0}"/>
                </a:ext>
              </a:extLst>
            </p:cNvPr>
            <p:cNvSpPr/>
            <p:nvPr/>
          </p:nvSpPr>
          <p:spPr>
            <a:xfrm>
              <a:off x="1049867" y="4140200"/>
              <a:ext cx="745066" cy="338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35944B-64CF-2F59-4FF7-CCCE386C6D51}"/>
                </a:ext>
              </a:extLst>
            </p:cNvPr>
            <p:cNvSpPr/>
            <p:nvPr/>
          </p:nvSpPr>
          <p:spPr>
            <a:xfrm>
              <a:off x="3225800" y="4140200"/>
              <a:ext cx="736600" cy="338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2BEFCF-D280-9BF0-83BD-5D2BBC222879}"/>
                </a:ext>
              </a:extLst>
            </p:cNvPr>
            <p:cNvSpPr/>
            <p:nvPr/>
          </p:nvSpPr>
          <p:spPr>
            <a:xfrm>
              <a:off x="1794933" y="4250268"/>
              <a:ext cx="1430867" cy="22859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8800D2-B1A0-BB97-E338-BFD81AEC79FD}"/>
                </a:ext>
              </a:extLst>
            </p:cNvPr>
            <p:cNvSpPr txBox="1"/>
            <p:nvPr/>
          </p:nvSpPr>
          <p:spPr>
            <a:xfrm>
              <a:off x="4145968" y="4140200"/>
              <a:ext cx="17230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Ti/Au electrodes</a:t>
              </a:r>
            </a:p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985B32-8971-112F-4E11-832CBAFF4168}"/>
                </a:ext>
              </a:extLst>
            </p:cNvPr>
            <p:cNvSpPr txBox="1"/>
            <p:nvPr/>
          </p:nvSpPr>
          <p:spPr>
            <a:xfrm>
              <a:off x="4145968" y="4510101"/>
              <a:ext cx="16914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SiO2 (300 nm)</a:t>
              </a:r>
            </a:p>
            <a:p>
              <a:endParaRPr lang="en-US" dirty="0"/>
            </a:p>
            <a:p>
              <a:r>
                <a:rPr lang="en-US" dirty="0"/>
                <a:t>Si (bottom gate)</a:t>
              </a:r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661F6C-849D-F4D8-578E-6D969D74F381}"/>
                </a:ext>
              </a:extLst>
            </p:cNvPr>
            <p:cNvSpPr txBox="1"/>
            <p:nvPr/>
          </p:nvSpPr>
          <p:spPr>
            <a:xfrm>
              <a:off x="1794933" y="3731168"/>
              <a:ext cx="1235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MoS2 layer</a:t>
              </a:r>
              <a:endParaRPr lang="ru-RU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EFA1D6E-2016-0FE2-1CBD-55AD14F5872D}"/>
              </a:ext>
            </a:extLst>
          </p:cNvPr>
          <p:cNvSpPr txBox="1"/>
          <p:nvPr/>
        </p:nvSpPr>
        <p:spPr>
          <a:xfrm>
            <a:off x="6007823" y="3301768"/>
            <a:ext cx="328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MoS2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length L = 2.1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width W = 2.6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thickness </a:t>
            </a:r>
            <a:r>
              <a:rPr lang="en-US" dirty="0" err="1"/>
              <a:t>th</a:t>
            </a:r>
            <a:r>
              <a:rPr lang="en-US" dirty="0"/>
              <a:t> = 0.8 nm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D0992-9D22-F8C0-DBC1-A249277D1E41}"/>
              </a:ext>
            </a:extLst>
          </p:cNvPr>
          <p:cNvSpPr txBox="1"/>
          <p:nvPr/>
        </p:nvSpPr>
        <p:spPr>
          <a:xfrm>
            <a:off x="6007823" y="4625663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= 0.11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∝ 10</a:t>
            </a:r>
            <a:r>
              <a:rPr lang="en-US" baseline="30000" dirty="0"/>
              <a:t>3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03AD3-7602-D8B6-56EA-33E7630220DB}"/>
              </a:ext>
            </a:extLst>
          </p:cNvPr>
          <p:cNvSpPr txBox="1"/>
          <p:nvPr/>
        </p:nvSpPr>
        <p:spPr>
          <a:xfrm>
            <a:off x="6007823" y="2594001"/>
            <a:ext cx="432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mechanical exfoliation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23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CE0C-F5B6-D907-A8E1-5DE5521B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data from literature: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2599-7E82-AEFA-5918-5F34FBA45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11773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3)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Radisavljevic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Radenovic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Brivio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J.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Single-layer MoS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-apple-system"/>
              </a:rPr>
              <a:t>2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transistors.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Nature Nanotech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6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147–150 (2011).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https://doi.org/10.1038/nnano.2010.279</a:t>
            </a:r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4BDE5-8386-F41D-99AA-92D99927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7470"/>
            <a:ext cx="5849166" cy="323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28FBD-160E-87E9-831E-E78C1098EA89}"/>
              </a:ext>
            </a:extLst>
          </p:cNvPr>
          <p:cNvSpPr txBox="1"/>
          <p:nvPr/>
        </p:nvSpPr>
        <p:spPr>
          <a:xfrm>
            <a:off x="5849166" y="4665448"/>
            <a:ext cx="378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(for back gate) ∝ 217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A082E-7C2F-2BCE-34D7-3F06B13FAAF3}"/>
              </a:ext>
            </a:extLst>
          </p:cNvPr>
          <p:cNvSpPr txBox="1"/>
          <p:nvPr/>
        </p:nvSpPr>
        <p:spPr>
          <a:xfrm>
            <a:off x="5849166" y="3099598"/>
            <a:ext cx="64348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MoS2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width W = 4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length L = 1.5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thickness </a:t>
            </a:r>
            <a:r>
              <a:rPr lang="en-US" dirty="0" err="1"/>
              <a:t>th</a:t>
            </a:r>
            <a:r>
              <a:rPr lang="en-US" dirty="0"/>
              <a:t> = 0.65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Channel-Back gate capacitance per unit area: Ci = 1.3*10</a:t>
            </a:r>
            <a:r>
              <a:rPr lang="en-US" baseline="30000" dirty="0"/>
              <a:t>-4 </a:t>
            </a:r>
            <a:r>
              <a:rPr lang="en-US" dirty="0"/>
              <a:t>F/m</a:t>
            </a:r>
            <a:r>
              <a:rPr lang="en-US" baseline="30000" dirty="0"/>
              <a:t>2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ABE60-9DDD-5345-DA53-BFA8120DA552}"/>
              </a:ext>
            </a:extLst>
          </p:cNvPr>
          <p:cNvSpPr txBox="1"/>
          <p:nvPr/>
        </p:nvSpPr>
        <p:spPr>
          <a:xfrm>
            <a:off x="3029766" y="5723467"/>
            <a:ext cx="579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 is not truly concrete, since in the same paragraph</a:t>
            </a:r>
          </a:p>
          <a:p>
            <a:r>
              <a:rPr lang="en-US" dirty="0"/>
              <a:t>they mention the mobility of 0.1-10 cm</a:t>
            </a:r>
            <a:r>
              <a:rPr lang="en-US" baseline="30000" dirty="0"/>
              <a:t>2</a:t>
            </a:r>
            <a:r>
              <a:rPr lang="en-US" dirty="0"/>
              <a:t>/(V*s).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AF08D-AB3A-8AEE-745C-8E07874A9BF7}"/>
              </a:ext>
            </a:extLst>
          </p:cNvPr>
          <p:cNvSpPr txBox="1"/>
          <p:nvPr/>
        </p:nvSpPr>
        <p:spPr>
          <a:xfrm>
            <a:off x="5849166" y="2409006"/>
            <a:ext cx="4321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mechanical exfoliation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06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>
                <a:latin typeface="+mn-lt"/>
              </a:rPr>
              <a:t>Sample1_device1</a:t>
            </a:r>
            <a:endParaRPr lang="ru-RU" sz="2000" b="1" dirty="0">
              <a:latin typeface="+mn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D22E37-3911-62C2-1B19-4C43E0E12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ON/OFF = 0.22*10</a:t>
            </a:r>
            <a:r>
              <a:rPr lang="en-US" baseline="30000" dirty="0"/>
              <a:t>6</a:t>
            </a:r>
          </a:p>
          <a:p>
            <a:r>
              <a:rPr lang="en-US" dirty="0"/>
              <a:t>SS = 4.32 ± 0.16 V/dec</a:t>
            </a:r>
          </a:p>
          <a:p>
            <a:r>
              <a:rPr lang="en-US" dirty="0"/>
              <a:t>Vth = -8.75 ± 0.11 V</a:t>
            </a:r>
          </a:p>
          <a:p>
            <a:r>
              <a:rPr lang="en-US" dirty="0"/>
              <a:t>mu = 0.2156 ± 0.0013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FC42AB-33BD-55D1-7237-F5A3E1615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fine, hysteresis is present, but small, however, the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665836"/>
              </p:ext>
            </p:extLst>
          </p:nvPr>
        </p:nvGraphicFramePr>
        <p:xfrm>
          <a:off x="3513942" y="189086"/>
          <a:ext cx="423629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6BD2C80-0295-0781-9FD4-56D69E041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3942" y="189086"/>
                        <a:ext cx="423629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39018"/>
              </p:ext>
            </p:extLst>
          </p:nvPr>
        </p:nvGraphicFramePr>
        <p:xfrm>
          <a:off x="-205013" y="188913"/>
          <a:ext cx="423386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C35F3A8-B599-78C5-C37F-D1A16C8A4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05013" y="188913"/>
                        <a:ext cx="423386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8B9653-117E-0DB4-3265-359B421CF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81146"/>
              </p:ext>
            </p:extLst>
          </p:nvPr>
        </p:nvGraphicFramePr>
        <p:xfrm>
          <a:off x="-205436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18B9653-117E-0DB4-3265-359B421CF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5436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D2D231-259E-A25E-C038-4A28C0CF6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119109"/>
              </p:ext>
            </p:extLst>
          </p:nvPr>
        </p:nvGraphicFramePr>
        <p:xfrm>
          <a:off x="3513519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8047648-7B00-76B5-6C24-696F9A8F9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13519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0469A0F-22F2-EF04-43E2-9AFB9E9D2DCC}"/>
              </a:ext>
            </a:extLst>
          </p:cNvPr>
          <p:cNvGrpSpPr/>
          <p:nvPr/>
        </p:nvGrpSpPr>
        <p:grpSpPr>
          <a:xfrm>
            <a:off x="7571721" y="291914"/>
            <a:ext cx="2822857" cy="2160000"/>
            <a:chOff x="405832" y="803172"/>
            <a:chExt cx="2822857" cy="2160000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FD7B58D9-F462-6259-F6F5-CA9B5FB83C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651258"/>
                </p:ext>
              </p:extLst>
            </p:nvPr>
          </p:nvGraphicFramePr>
          <p:xfrm>
            <a:off x="405832" y="803172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1" imgW="3920760" imgH="3000960" progId="Origin95.Graph">
                    <p:embed/>
                  </p:oleObj>
                </mc:Choice>
                <mc:Fallback>
                  <p:oleObj name="Graph" r:id="rId11" imgW="3920760" imgH="3000960" progId="Origin95.Graph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ED38744D-FFA0-4754-1F7A-CE0FE78AB1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5832" y="803172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2E0EE-1F94-4A48-9546-2F1EEE9A9152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Sample1_device2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9EE63-4704-40BD-AFFB-9714204FA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0.04 * 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12.67 ± 0.08 V/dec</a:t>
            </a:r>
          </a:p>
          <a:p>
            <a:r>
              <a:rPr lang="en-US" dirty="0"/>
              <a:t>Vth = 6.87 ± 0.13 V</a:t>
            </a:r>
          </a:p>
          <a:p>
            <a:r>
              <a:rPr lang="en-US" dirty="0"/>
              <a:t>mu = 0.01684 ± 0.00010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C1A86-5EDD-7F20-4693-5CD918C80E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hysteresis is present, the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790826"/>
              </p:ext>
            </p:extLst>
          </p:nvPr>
        </p:nvGraphicFramePr>
        <p:xfrm>
          <a:off x="3610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42B554E-0193-D27D-A852-598644A40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0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178"/>
              </p:ext>
            </p:extLst>
          </p:nvPr>
        </p:nvGraphicFramePr>
        <p:xfrm>
          <a:off x="-2228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7C68471-402B-119C-E6C5-5574C1036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28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48E6B7-A49A-EDC3-F75F-BC9817D68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002005"/>
              </p:ext>
            </p:extLst>
          </p:nvPr>
        </p:nvGraphicFramePr>
        <p:xfrm>
          <a:off x="-22282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389914-0055-4B93-3E4D-CCCD09973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282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AADBC9-688C-2FD5-1EA6-D0C99CE68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02826"/>
              </p:ext>
            </p:extLst>
          </p:nvPr>
        </p:nvGraphicFramePr>
        <p:xfrm>
          <a:off x="36100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DFFA35B-EB31-AD1E-FE2D-BBB34BC465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00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D50C-183D-C2A4-8186-B42667F6F340}"/>
              </a:ext>
            </a:extLst>
          </p:cNvPr>
          <p:cNvGrpSpPr/>
          <p:nvPr/>
        </p:nvGrpSpPr>
        <p:grpSpPr>
          <a:xfrm>
            <a:off x="7586467" y="291914"/>
            <a:ext cx="2822857" cy="2160000"/>
            <a:chOff x="3246998" y="803172"/>
            <a:chExt cx="2822857" cy="2160000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372B2255-4A5E-5D94-A07D-37BBB434C6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563493"/>
                </p:ext>
              </p:extLst>
            </p:nvPr>
          </p:nvGraphicFramePr>
          <p:xfrm>
            <a:off x="3246998" y="803172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29E9506C-61DF-621C-698B-1E27E3E207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998" y="803172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EE3CB-D917-B541-226F-3076A41D0DB8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Sample1_device3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C98346-20C9-BAD7-3BF2-BC676CDBC0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3.23*10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2.71 ± 0.05 V/dec</a:t>
            </a:r>
          </a:p>
          <a:p>
            <a:r>
              <a:rPr lang="en-US" dirty="0"/>
              <a:t>Vth = -32.1 ± 0.7 V</a:t>
            </a:r>
          </a:p>
          <a:p>
            <a:r>
              <a:rPr lang="en-US" dirty="0"/>
              <a:t>mu = 0.0049±0.0002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17E0B7-F300-6AB1-069B-DE5183FA5B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79149"/>
              </p:ext>
            </p:extLst>
          </p:nvPr>
        </p:nvGraphicFramePr>
        <p:xfrm>
          <a:off x="3611217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DCF9CF5-8997-06CE-B065-D1229D156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1217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37182"/>
              </p:ext>
            </p:extLst>
          </p:nvPr>
        </p:nvGraphicFramePr>
        <p:xfrm>
          <a:off x="-22017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45AB16-82C4-72DF-9E2F-B4BEF6341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2017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17C30A-6331-06FF-1C92-D5853B896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4048"/>
              </p:ext>
            </p:extLst>
          </p:nvPr>
        </p:nvGraphicFramePr>
        <p:xfrm>
          <a:off x="-2205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8FDB0D-3690-8EEE-1BA5-BD4B72B094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05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36A42C-5CF9-3A41-54C1-CE592538E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761311"/>
              </p:ext>
            </p:extLst>
          </p:nvPr>
        </p:nvGraphicFramePr>
        <p:xfrm>
          <a:off x="361087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937ECB6-BE19-2F76-154C-F8DA56CF3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1087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2E1CD48-FD4D-FCA0-0CDB-4338565BF7DF}"/>
              </a:ext>
            </a:extLst>
          </p:cNvPr>
          <p:cNvGrpSpPr/>
          <p:nvPr/>
        </p:nvGrpSpPr>
        <p:grpSpPr>
          <a:xfrm>
            <a:off x="7539975" y="291914"/>
            <a:ext cx="2822857" cy="2160000"/>
            <a:chOff x="405832" y="2782401"/>
            <a:chExt cx="2822857" cy="2160000"/>
          </a:xfrm>
        </p:grpSpPr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06E3B389-7B94-C258-2B15-5F172B1129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3923418"/>
                </p:ext>
              </p:extLst>
            </p:nvPr>
          </p:nvGraphicFramePr>
          <p:xfrm>
            <a:off x="405832" y="2782401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1" imgW="3920760" imgH="3000960" progId="Origin95.Graph">
                    <p:embed/>
                  </p:oleObj>
                </mc:Choice>
                <mc:Fallback>
                  <p:oleObj name="Graph" r:id="rId11" imgW="3920760" imgH="3000960" progId="Origin95.Graph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A5E461E0-5E5C-E225-92AA-9401723466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5832" y="2782401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782E12-A748-EF24-07E5-F49D0498D8E6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Sample1_device4</a:t>
            </a:r>
            <a:endParaRPr lang="ru-RU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97DAD-C2EA-768D-27B1-09A8F6134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0.01*10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8.70±0.12</a:t>
            </a:r>
            <a:r>
              <a:rPr lang="ru-RU" dirty="0"/>
              <a:t> 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4.6±0.3</a:t>
            </a:r>
            <a:r>
              <a:rPr lang="ru-RU" dirty="0"/>
              <a:t> 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0.01091±0.00002</a:t>
            </a:r>
            <a:r>
              <a:rPr lang="ru-RU" dirty="0"/>
              <a:t> 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3D7C2-5034-E96E-A063-374453C3F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hysteresis is significant, however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536705"/>
              </p:ext>
            </p:extLst>
          </p:nvPr>
        </p:nvGraphicFramePr>
        <p:xfrm>
          <a:off x="36036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CB9248-5C94-8BFA-635E-3BE1D4537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36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89060"/>
              </p:ext>
            </p:extLst>
          </p:nvPr>
        </p:nvGraphicFramePr>
        <p:xfrm>
          <a:off x="-21355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42DEE7-C5D4-EF6F-6689-C93CCA417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5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527CA5-2F66-50B4-B355-0B0FC100F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89484"/>
              </p:ext>
            </p:extLst>
          </p:nvPr>
        </p:nvGraphicFramePr>
        <p:xfrm>
          <a:off x="-137010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45ECCD2-9278-CE0A-D809-45A98F625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7010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8EB25AB-D75E-8D57-BA74-2AB708A84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08003"/>
              </p:ext>
            </p:extLst>
          </p:nvPr>
        </p:nvGraphicFramePr>
        <p:xfrm>
          <a:off x="3603626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5554C5-257B-743C-E6A0-A834C9CC1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3626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C618DCA-6A2A-7166-4C60-FDF5A0B1AD35}"/>
              </a:ext>
            </a:extLst>
          </p:cNvPr>
          <p:cNvGrpSpPr/>
          <p:nvPr/>
        </p:nvGrpSpPr>
        <p:grpSpPr>
          <a:xfrm>
            <a:off x="7620331" y="264847"/>
            <a:ext cx="2822857" cy="2160000"/>
            <a:chOff x="3246998" y="2782401"/>
            <a:chExt cx="2822857" cy="2160000"/>
          </a:xfrm>
        </p:grpSpPr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12CBB35B-5E36-6542-96EF-7D85D022FF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4026006"/>
                </p:ext>
              </p:extLst>
            </p:nvPr>
          </p:nvGraphicFramePr>
          <p:xfrm>
            <a:off x="3246998" y="2782401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D5074DE6-AF6A-CDE7-97AF-7B4518FF53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998" y="2782401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F583FF-1696-3FA3-BF35-0FC72DC8CF1A}"/>
                </a:ext>
              </a:extLst>
            </p:cNvPr>
            <p:cNvSpPr txBox="1"/>
            <p:nvPr/>
          </p:nvSpPr>
          <p:spPr>
            <a:xfrm>
              <a:off x="4002308" y="297688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17160</TotalTime>
  <Words>2903</Words>
  <Application>Microsoft Office PowerPoint</Application>
  <PresentationFormat>Widescreen</PresentationFormat>
  <Paragraphs>710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Times New Roman</vt:lpstr>
      <vt:lpstr>Office Theme</vt:lpstr>
      <vt:lpstr>2_Custom Design</vt:lpstr>
      <vt:lpstr>1_Custom Design</vt:lpstr>
      <vt:lpstr>Custom Design</vt:lpstr>
      <vt:lpstr>Graph</vt:lpstr>
      <vt:lpstr>Report on Electrical Characterisation of 1-layer MoS2 thin film transistors as prospective X-ray detectors</vt:lpstr>
      <vt:lpstr>Samples structure and characterization</vt:lpstr>
      <vt:lpstr>Table (Samples 1-8)</vt:lpstr>
      <vt:lpstr>Table (Samples 9-14)</vt:lpstr>
      <vt:lpstr>Sample 1</vt:lpstr>
      <vt:lpstr>Sample1_device1</vt:lpstr>
      <vt:lpstr>Sample1_device2</vt:lpstr>
      <vt:lpstr>Sample1_device3</vt:lpstr>
      <vt:lpstr>Sample1_device4</vt:lpstr>
      <vt:lpstr>Sample1_device5</vt:lpstr>
      <vt:lpstr>Sample 4</vt:lpstr>
      <vt:lpstr>Sample4_device1</vt:lpstr>
      <vt:lpstr>Sample 5</vt:lpstr>
      <vt:lpstr>Sample5_device1</vt:lpstr>
      <vt:lpstr>Sample5_device2</vt:lpstr>
      <vt:lpstr>Sample5_device3</vt:lpstr>
      <vt:lpstr>Sample5_device4</vt:lpstr>
      <vt:lpstr>Sample 6</vt:lpstr>
      <vt:lpstr>Sample6_device1</vt:lpstr>
      <vt:lpstr>Sample6_device3</vt:lpstr>
      <vt:lpstr>Sample6_device5</vt:lpstr>
      <vt:lpstr>Sample 7</vt:lpstr>
      <vt:lpstr>Sample7_device1</vt:lpstr>
      <vt:lpstr>Sample7_device4</vt:lpstr>
      <vt:lpstr>Sample7_device5</vt:lpstr>
      <vt:lpstr>Sample 8</vt:lpstr>
      <vt:lpstr>Sample8_device1</vt:lpstr>
      <vt:lpstr>Sample 9</vt:lpstr>
      <vt:lpstr>Sample9_device2</vt:lpstr>
      <vt:lpstr>Sample9_device3</vt:lpstr>
      <vt:lpstr>Sample 10</vt:lpstr>
      <vt:lpstr>Sample10_device1</vt:lpstr>
      <vt:lpstr>Sample10_device2</vt:lpstr>
      <vt:lpstr>Sample10_device3</vt:lpstr>
      <vt:lpstr>Sample10_device5</vt:lpstr>
      <vt:lpstr>Sample10_device6</vt:lpstr>
      <vt:lpstr>Sample 11</vt:lpstr>
      <vt:lpstr>Sample11_device1</vt:lpstr>
      <vt:lpstr>Sample11_device3</vt:lpstr>
      <vt:lpstr>Sample 12</vt:lpstr>
      <vt:lpstr>Sample12_device1</vt:lpstr>
      <vt:lpstr>Sample12_device2</vt:lpstr>
      <vt:lpstr>Sample12_device3</vt:lpstr>
      <vt:lpstr>Sample12_device4</vt:lpstr>
      <vt:lpstr>Sample 14</vt:lpstr>
      <vt:lpstr>Sample14_device1</vt:lpstr>
      <vt:lpstr>Sample14_device2</vt:lpstr>
      <vt:lpstr>Sample14_device3</vt:lpstr>
      <vt:lpstr>Sample14_device4</vt:lpstr>
      <vt:lpstr>Comparison with the data from literature:</vt:lpstr>
      <vt:lpstr>Comparison with the data from literature:</vt:lpstr>
      <vt:lpstr>Comparison with the data from literature: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83</cp:revision>
  <dcterms:created xsi:type="dcterms:W3CDTF">2023-11-04T11:23:29Z</dcterms:created>
  <dcterms:modified xsi:type="dcterms:W3CDTF">2023-12-12T16:47:36Z</dcterms:modified>
</cp:coreProperties>
</file>